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4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88" r:id="rId16"/>
    <p:sldId id="269" r:id="rId17"/>
    <p:sldId id="270" r:id="rId18"/>
    <p:sldId id="271" r:id="rId19"/>
    <p:sldId id="289" r:id="rId20"/>
    <p:sldId id="290" r:id="rId21"/>
    <p:sldId id="292" r:id="rId22"/>
    <p:sldId id="29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Lst>
  <p:sldSz cx="9144000" cy="6858000" type="screen4x3"/>
  <p:notesSz cx="6858000" cy="9144000"/>
  <p:embeddedFontLst>
    <p:embeddedFont>
      <p:font typeface="Amatic SC" panose="00000500000000000000" pitchFamily="2" charset="-79"/>
      <p:regular r:id="rId41"/>
      <p:bold r:id="rId42"/>
    </p:embeddedFont>
    <p:embeddedFont>
      <p:font typeface="Comic Sans MS" panose="030F0702030302020204" pitchFamily="66"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h0eix1iiPBnLG9Dqu28OCEIzDXM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01CB91-F1B6-42C6-9CE8-70159D376AB9}" v="324" dt="2026-06-27T09:16:51.5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1594" y="77"/>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2.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4.fntdata"/><Relationship Id="rId52"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3.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6.fntdata"/><Relationship Id="rId20" Type="http://schemas.openxmlformats.org/officeDocument/2006/relationships/slide" Target="slides/slide18.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gwladysstreet.co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
        <p:nvSpPr>
          <p:cNvPr id="99" name="Google Shape;9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 name="Google Shape;10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Firstly thank you for choosing gwladys street </a:t>
            </a:r>
            <a:r>
              <a:rPr lang="en-US" sz="1800" i="0" strike="noStrike" cap="none">
                <a:solidFill>
                  <a:schemeClr val="dk1"/>
                </a:solidFill>
                <a:uFill>
                  <a:noFill/>
                </a:uFill>
                <a:latin typeface="Amatic SC"/>
                <a:ea typeface="Amatic SC"/>
                <a:cs typeface="Amatic SC"/>
                <a:sym typeface="Amatic SC"/>
                <a:hlinkClick r:id="rId3">
                  <a:extLst>
                    <a:ext uri="{A12FA001-AC4F-418D-AE19-62706E023703}">
                      <ahyp:hlinkClr xmlns:ahyp="http://schemas.microsoft.com/office/drawing/2018/hyperlinkcolor" val="tx"/>
                    </a:ext>
                  </a:extLst>
                </a:hlinkClick>
              </a:rPr>
              <a:t>It will not be long until your child will be starting school at Gwladys Street. There will be lots of new things to learn and of course you will want to ensure that your child is well prepared for this important event. We aim to make it a happy and memorable experience and today we hope to provide you with some useful information that will help your child settle quickly into school life</a:t>
            </a:r>
            <a:r>
              <a:rPr lang="en-US">
                <a:solidFill>
                  <a:schemeClr val="dk1"/>
                </a:solidFill>
                <a:latin typeface="Amatic SC"/>
                <a:ea typeface="Amatic SC"/>
                <a:cs typeface="Amatic SC"/>
                <a:sym typeface="Amatic SC"/>
              </a:rPr>
              <a:t>.</a:t>
            </a:r>
            <a:endParaRPr>
              <a:solidFill>
                <a:schemeClr val="dk1"/>
              </a:solidFill>
              <a:latin typeface="Amatic SC"/>
              <a:ea typeface="Amatic SC"/>
              <a:cs typeface="Amatic SC"/>
              <a:sym typeface="Amatic SC"/>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Amatic SC"/>
                <a:ea typeface="Amatic SC"/>
                <a:cs typeface="Amatic SC"/>
                <a:sym typeface="Amatic SC"/>
              </a:rPr>
              <a:t>(Read slide) School will also provide stay and play opportunities for you to come along and learn more about reading in the Early Years. We follow the Read Write Inc programme from FS2 upwards and children will only be provided with Library books until they know a number of letter sounds. this is in order to develop confidence when reading. </a:t>
            </a:r>
            <a:endParaRPr>
              <a:latin typeface="Amatic SC"/>
              <a:ea typeface="Amatic SC"/>
              <a:cs typeface="Amatic SC"/>
              <a:sym typeface="Amatic SC"/>
            </a:endParaRPr>
          </a:p>
        </p:txBody>
      </p:sp>
      <p:sp>
        <p:nvSpPr>
          <p:cNvPr id="212" name="Google Shape;21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a:extLst>
            <a:ext uri="{FF2B5EF4-FFF2-40B4-BE49-F238E27FC236}">
              <a16:creationId xmlns:a16="http://schemas.microsoft.com/office/drawing/2014/main" id="{6E996916-9C80-3BA1-504D-4EF490B73D70}"/>
            </a:ext>
          </a:extLst>
        </p:cNvPr>
        <p:cNvGrpSpPr/>
        <p:nvPr/>
      </p:nvGrpSpPr>
      <p:grpSpPr>
        <a:xfrm>
          <a:off x="0" y="0"/>
          <a:ext cx="0" cy="0"/>
          <a:chOff x="0" y="0"/>
          <a:chExt cx="0" cy="0"/>
        </a:xfrm>
      </p:grpSpPr>
      <p:sp>
        <p:nvSpPr>
          <p:cNvPr id="217" name="Google Shape;217;p55:notes">
            <a:extLst>
              <a:ext uri="{FF2B5EF4-FFF2-40B4-BE49-F238E27FC236}">
                <a16:creationId xmlns:a16="http://schemas.microsoft.com/office/drawing/2014/main" id="{81F91B13-BDFE-4F14-30C6-D36D2FAE28A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p55:notes">
            <a:extLst>
              <a:ext uri="{FF2B5EF4-FFF2-40B4-BE49-F238E27FC236}">
                <a16:creationId xmlns:a16="http://schemas.microsoft.com/office/drawing/2014/main" id="{4D6433C8-49A6-920B-B55F-F65D161EDCDE}"/>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752366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a:extLst>
            <a:ext uri="{FF2B5EF4-FFF2-40B4-BE49-F238E27FC236}">
              <a16:creationId xmlns:a16="http://schemas.microsoft.com/office/drawing/2014/main" id="{F83A5588-F40E-376D-AD4C-BE500E3B7C59}"/>
            </a:ext>
          </a:extLst>
        </p:cNvPr>
        <p:cNvGrpSpPr/>
        <p:nvPr/>
      </p:nvGrpSpPr>
      <p:grpSpPr>
        <a:xfrm>
          <a:off x="0" y="0"/>
          <a:ext cx="0" cy="0"/>
          <a:chOff x="0" y="0"/>
          <a:chExt cx="0" cy="0"/>
        </a:xfrm>
      </p:grpSpPr>
      <p:sp>
        <p:nvSpPr>
          <p:cNvPr id="245" name="Google Shape;245;p12:notes">
            <a:extLst>
              <a:ext uri="{FF2B5EF4-FFF2-40B4-BE49-F238E27FC236}">
                <a16:creationId xmlns:a16="http://schemas.microsoft.com/office/drawing/2014/main" id="{F87AE008-80C4-EDB4-90EA-2115A4A2379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12:notes">
            <a:extLst>
              <a:ext uri="{FF2B5EF4-FFF2-40B4-BE49-F238E27FC236}">
                <a16:creationId xmlns:a16="http://schemas.microsoft.com/office/drawing/2014/main" id="{9CFC9F67-1D0A-8087-7FAA-2521A432651E}"/>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3169414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a:extLst>
            <a:ext uri="{FF2B5EF4-FFF2-40B4-BE49-F238E27FC236}">
              <a16:creationId xmlns:a16="http://schemas.microsoft.com/office/drawing/2014/main" id="{66DD5045-2573-7CEF-1616-D526367AB888}"/>
            </a:ext>
          </a:extLst>
        </p:cNvPr>
        <p:cNvGrpSpPr/>
        <p:nvPr/>
      </p:nvGrpSpPr>
      <p:grpSpPr>
        <a:xfrm>
          <a:off x="0" y="0"/>
          <a:ext cx="0" cy="0"/>
          <a:chOff x="0" y="0"/>
          <a:chExt cx="0" cy="0"/>
        </a:xfrm>
      </p:grpSpPr>
      <p:sp>
        <p:nvSpPr>
          <p:cNvPr id="245" name="Google Shape;245;p12:notes">
            <a:extLst>
              <a:ext uri="{FF2B5EF4-FFF2-40B4-BE49-F238E27FC236}">
                <a16:creationId xmlns:a16="http://schemas.microsoft.com/office/drawing/2014/main" id="{439A805A-BCB3-DB69-C770-313A43FD681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12:notes">
            <a:extLst>
              <a:ext uri="{FF2B5EF4-FFF2-40B4-BE49-F238E27FC236}">
                <a16:creationId xmlns:a16="http://schemas.microsoft.com/office/drawing/2014/main" id="{30148EFA-D877-DD71-93E3-638C3CD90CE7}"/>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1929997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a:extLst>
            <a:ext uri="{FF2B5EF4-FFF2-40B4-BE49-F238E27FC236}">
              <a16:creationId xmlns:a16="http://schemas.microsoft.com/office/drawing/2014/main" id="{F545015A-222E-5AFA-DB6F-A9E4BD8C9048}"/>
            </a:ext>
          </a:extLst>
        </p:cNvPr>
        <p:cNvGrpSpPr/>
        <p:nvPr/>
      </p:nvGrpSpPr>
      <p:grpSpPr>
        <a:xfrm>
          <a:off x="0" y="0"/>
          <a:ext cx="0" cy="0"/>
          <a:chOff x="0" y="0"/>
          <a:chExt cx="0" cy="0"/>
        </a:xfrm>
      </p:grpSpPr>
      <p:sp>
        <p:nvSpPr>
          <p:cNvPr id="245" name="Google Shape;245;p12:notes">
            <a:extLst>
              <a:ext uri="{FF2B5EF4-FFF2-40B4-BE49-F238E27FC236}">
                <a16:creationId xmlns:a16="http://schemas.microsoft.com/office/drawing/2014/main" id="{058AB5F4-2D8E-B683-BFA1-E3E497FA858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12:notes">
            <a:extLst>
              <a:ext uri="{FF2B5EF4-FFF2-40B4-BE49-F238E27FC236}">
                <a16:creationId xmlns:a16="http://schemas.microsoft.com/office/drawing/2014/main" id="{CF8DB1BF-C121-0253-D9CD-8AF9FFC00FA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1493538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dfc1659509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2" name="Google Shape;252;gdfc1659509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gdfc1659509_0_12: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sz="1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6: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
        <p:nvSpPr>
          <p:cNvPr id="259" name="Google Shape;25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0" name="Google Shape;260;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7: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
        <p:nvSpPr>
          <p:cNvPr id="266" name="Google Shape;26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7" name="Google Shape;267;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8: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
        <p:nvSpPr>
          <p:cNvPr id="274" name="Google Shape;274;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5" name="Google Shape;275;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2" name="Google Shape;28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0: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28</a:t>
            </a:fld>
            <a:endParaRPr sz="1400" b="0" i="0" u="none" strike="noStrike" cap="none">
              <a:solidFill>
                <a:srgbClr val="000000"/>
              </a:solidFill>
              <a:latin typeface="Arial"/>
              <a:ea typeface="Arial"/>
              <a:cs typeface="Arial"/>
              <a:sym typeface="Arial"/>
            </a:endParaRPr>
          </a:p>
        </p:txBody>
      </p:sp>
      <p:sp>
        <p:nvSpPr>
          <p:cNvPr id="294" name="Google Shape;29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5" name="Google Shape;295;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Amatic SC"/>
                <a:ea typeface="Amatic SC"/>
                <a:cs typeface="Amatic SC"/>
                <a:sym typeface="Amatic SC"/>
              </a:rPr>
              <a:t>In order to ensure that we meet your child’s learning needs we currently operate as an EYFS base. This provides us with the opportunity to support your child individually and for them to access learning at a level that is appropriate for them.</a:t>
            </a:r>
            <a:endParaRPr>
              <a:latin typeface="Amatic SC"/>
              <a:ea typeface="Amatic SC"/>
              <a:cs typeface="Amatic SC"/>
              <a:sym typeface="Amatic SC"/>
            </a:endParaRPr>
          </a:p>
        </p:txBody>
      </p:sp>
      <p:sp>
        <p:nvSpPr>
          <p:cNvPr id="113" name="Google Shape;113;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6" name="Google Shape;316;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3" name="Google Shape;323;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0" name="Google Shape;330;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6" name="Google Shape;336;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6" name="Google Shape;356;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6" name="Google Shape;366;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7: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174" name="Google Shape;174;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5" name="Google Shape;175;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Amatic SC"/>
                <a:ea typeface="Amatic SC"/>
                <a:cs typeface="Amatic SC"/>
                <a:sym typeface="Amatic SC"/>
              </a:rPr>
              <a:t>(Read slide) We are really looking forward to meeting and working with you and your family..</a:t>
            </a:r>
            <a:endParaRPr>
              <a:latin typeface="Amatic SC"/>
              <a:ea typeface="Amatic SC"/>
              <a:cs typeface="Amatic SC"/>
              <a:sym typeface="Amatic SC"/>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Amatic SC"/>
                <a:ea typeface="Amatic SC"/>
                <a:cs typeface="Amatic SC"/>
                <a:sym typeface="Amatic SC"/>
              </a:rPr>
              <a:t>Read slide</a:t>
            </a:r>
            <a:endParaRPr>
              <a:latin typeface="Amatic SC"/>
              <a:ea typeface="Amatic SC"/>
              <a:cs typeface="Amatic SC"/>
              <a:sym typeface="Amatic SC"/>
            </a:endParaRPr>
          </a:p>
        </p:txBody>
      </p:sp>
      <p:sp>
        <p:nvSpPr>
          <p:cNvPr id="181" name="Google Shape;18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5: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
        <p:nvSpPr>
          <p:cNvPr id="192" name="Google Shape;19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3" name="Google Shape;193;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Amatic SC"/>
                <a:ea typeface="Amatic SC"/>
                <a:cs typeface="Amatic SC"/>
                <a:sym typeface="Amatic SC"/>
              </a:rPr>
              <a:t>READ Slide</a:t>
            </a:r>
            <a:endParaRPr>
              <a:latin typeface="Amatic SC"/>
              <a:ea typeface="Amatic SC"/>
              <a:cs typeface="Amatic SC"/>
              <a:sym typeface="Amatic SC"/>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0"/>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3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Arial"/>
              <a:buNone/>
              <a:defRPr/>
            </a:lvl1pPr>
            <a:lvl2pPr lvl="1" algn="ctr">
              <a:lnSpc>
                <a:spcPct val="100000"/>
              </a:lnSpc>
              <a:spcBef>
                <a:spcPts val="560"/>
              </a:spcBef>
              <a:spcAft>
                <a:spcPts val="0"/>
              </a:spcAft>
              <a:buClr>
                <a:schemeClr val="dk1"/>
              </a:buClr>
              <a:buSzPts val="2800"/>
              <a:buFont typeface="Arial"/>
              <a:buNone/>
              <a:defRPr/>
            </a:lvl2pPr>
            <a:lvl3pPr lvl="2" algn="ctr">
              <a:lnSpc>
                <a:spcPct val="100000"/>
              </a:lnSpc>
              <a:spcBef>
                <a:spcPts val="480"/>
              </a:spcBef>
              <a:spcAft>
                <a:spcPts val="0"/>
              </a:spcAft>
              <a:buClr>
                <a:schemeClr val="dk1"/>
              </a:buClr>
              <a:buSzPts val="2400"/>
              <a:buFont typeface="Arial"/>
              <a:buNone/>
              <a:defRPr/>
            </a:lvl3pPr>
            <a:lvl4pPr lvl="3" algn="ctr">
              <a:lnSpc>
                <a:spcPct val="100000"/>
              </a:lnSpc>
              <a:spcBef>
                <a:spcPts val="400"/>
              </a:spcBef>
              <a:spcAft>
                <a:spcPts val="0"/>
              </a:spcAft>
              <a:buClr>
                <a:schemeClr val="dk1"/>
              </a:buClr>
              <a:buSzPts val="2000"/>
              <a:buFont typeface="Arial"/>
              <a:buNone/>
              <a:defRPr/>
            </a:lvl4pPr>
            <a:lvl5pPr lvl="4" algn="ctr">
              <a:lnSpc>
                <a:spcPct val="100000"/>
              </a:lnSpc>
              <a:spcBef>
                <a:spcPts val="400"/>
              </a:spcBef>
              <a:spcAft>
                <a:spcPts val="0"/>
              </a:spcAft>
              <a:buClr>
                <a:schemeClr val="dk1"/>
              </a:buClr>
              <a:buSzPts val="2000"/>
              <a:buFont typeface="Arial"/>
              <a:buNone/>
              <a:defRPr/>
            </a:lvl5pPr>
            <a:lvl6pPr lvl="5" algn="ctr">
              <a:lnSpc>
                <a:spcPct val="100000"/>
              </a:lnSpc>
              <a:spcBef>
                <a:spcPts val="400"/>
              </a:spcBef>
              <a:spcAft>
                <a:spcPts val="0"/>
              </a:spcAft>
              <a:buClr>
                <a:schemeClr val="dk1"/>
              </a:buClr>
              <a:buSzPts val="2000"/>
              <a:buFont typeface="Arial"/>
              <a:buNone/>
              <a:defRPr/>
            </a:lvl6pPr>
            <a:lvl7pPr lvl="6" algn="ctr">
              <a:lnSpc>
                <a:spcPct val="100000"/>
              </a:lnSpc>
              <a:spcBef>
                <a:spcPts val="400"/>
              </a:spcBef>
              <a:spcAft>
                <a:spcPts val="0"/>
              </a:spcAft>
              <a:buClr>
                <a:schemeClr val="dk1"/>
              </a:buClr>
              <a:buSzPts val="2000"/>
              <a:buFont typeface="Arial"/>
              <a:buNone/>
              <a:defRPr/>
            </a:lvl7pPr>
            <a:lvl8pPr lvl="7" algn="ctr">
              <a:lnSpc>
                <a:spcPct val="100000"/>
              </a:lnSpc>
              <a:spcBef>
                <a:spcPts val="400"/>
              </a:spcBef>
              <a:spcAft>
                <a:spcPts val="0"/>
              </a:spcAft>
              <a:buClr>
                <a:schemeClr val="dk1"/>
              </a:buClr>
              <a:buSzPts val="2000"/>
              <a:buFont typeface="Arial"/>
              <a:buNone/>
              <a:defRPr/>
            </a:lvl8pPr>
            <a:lvl9pPr lvl="8" algn="ctr">
              <a:lnSpc>
                <a:spcPct val="100000"/>
              </a:lnSpc>
              <a:spcBef>
                <a:spcPts val="400"/>
              </a:spcBef>
              <a:spcAft>
                <a:spcPts val="0"/>
              </a:spcAft>
              <a:buClr>
                <a:schemeClr val="dk1"/>
              </a:buClr>
              <a:buSzPts val="2000"/>
              <a:buFont typeface="Arial"/>
              <a:buNone/>
              <a:defRPr/>
            </a:lvl9pPr>
          </a:lstStyle>
          <a:p>
            <a:endParaRPr/>
          </a:p>
        </p:txBody>
      </p:sp>
      <p:sp>
        <p:nvSpPr>
          <p:cNvPr id="18" name="Google Shape;18;p30"/>
          <p:cNvSpPr txBox="1">
            <a:spLocks noGrp="1"/>
          </p:cNvSpPr>
          <p:nvPr>
            <p:ph type="dt" idx="10"/>
          </p:nvPr>
        </p:nvSpPr>
        <p:spPr>
          <a:xfrm>
            <a:off x="457200" y="6245225"/>
            <a:ext cx="2133600" cy="476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0"/>
          <p:cNvSpPr txBox="1">
            <a:spLocks noGrp="1"/>
          </p:cNvSpPr>
          <p:nvPr>
            <p:ph type="ftr" idx="11"/>
          </p:nvPr>
        </p:nvSpPr>
        <p:spPr>
          <a:xfrm>
            <a:off x="3124200" y="6245225"/>
            <a:ext cx="2895600" cy="476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0"/>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1"/>
        <p:cNvGrpSpPr/>
        <p:nvPr/>
      </p:nvGrpSpPr>
      <p:grpSpPr>
        <a:xfrm>
          <a:off x="0" y="0"/>
          <a:ext cx="0" cy="0"/>
          <a:chOff x="0" y="0"/>
          <a:chExt cx="0" cy="0"/>
        </a:xfrm>
      </p:grpSpPr>
      <p:sp>
        <p:nvSpPr>
          <p:cNvPr id="72" name="Google Shape;72;p4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3" name="Google Shape;73;p41"/>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Arial"/>
              <a:buChar char="•"/>
              <a:defRPr sz="2800"/>
            </a:lvl1pPr>
            <a:lvl2pPr marL="914400" lvl="1" indent="-381000" algn="l">
              <a:lnSpc>
                <a:spcPct val="100000"/>
              </a:lnSpc>
              <a:spcBef>
                <a:spcPts val="480"/>
              </a:spcBef>
              <a:spcAft>
                <a:spcPts val="0"/>
              </a:spcAft>
              <a:buClr>
                <a:schemeClr val="dk1"/>
              </a:buClr>
              <a:buSzPts val="2400"/>
              <a:buFont typeface="Arial"/>
              <a:buChar char="–"/>
              <a:defRPr sz="2400"/>
            </a:lvl2pPr>
            <a:lvl3pPr marL="1371600" lvl="2" indent="-355600" algn="l">
              <a:lnSpc>
                <a:spcPct val="100000"/>
              </a:lnSpc>
              <a:spcBef>
                <a:spcPts val="400"/>
              </a:spcBef>
              <a:spcAft>
                <a:spcPts val="0"/>
              </a:spcAft>
              <a:buClr>
                <a:schemeClr val="dk1"/>
              </a:buClr>
              <a:buSzPts val="2000"/>
              <a:buFont typeface="Arial"/>
              <a:buChar char="•"/>
              <a:defRPr sz="2000"/>
            </a:lvl3pPr>
            <a:lvl4pPr marL="1828800" lvl="3" indent="-342900" algn="l">
              <a:lnSpc>
                <a:spcPct val="100000"/>
              </a:lnSpc>
              <a:spcBef>
                <a:spcPts val="360"/>
              </a:spcBef>
              <a:spcAft>
                <a:spcPts val="0"/>
              </a:spcAft>
              <a:buClr>
                <a:schemeClr val="dk1"/>
              </a:buClr>
              <a:buSzPts val="1800"/>
              <a:buFont typeface="Arial"/>
              <a:buChar char="–"/>
              <a:defRPr sz="1800"/>
            </a:lvl4pPr>
            <a:lvl5pPr marL="2286000" lvl="4" indent="-342900" algn="l">
              <a:lnSpc>
                <a:spcPct val="100000"/>
              </a:lnSpc>
              <a:spcBef>
                <a:spcPts val="360"/>
              </a:spcBef>
              <a:spcAft>
                <a:spcPts val="0"/>
              </a:spcAft>
              <a:buClr>
                <a:schemeClr val="dk1"/>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
        <p:nvSpPr>
          <p:cNvPr id="74" name="Google Shape;74;p41"/>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Arial"/>
              <a:buChar char="•"/>
              <a:defRPr sz="2800"/>
            </a:lvl1pPr>
            <a:lvl2pPr marL="914400" lvl="1" indent="-381000" algn="l">
              <a:lnSpc>
                <a:spcPct val="100000"/>
              </a:lnSpc>
              <a:spcBef>
                <a:spcPts val="480"/>
              </a:spcBef>
              <a:spcAft>
                <a:spcPts val="0"/>
              </a:spcAft>
              <a:buClr>
                <a:schemeClr val="dk1"/>
              </a:buClr>
              <a:buSzPts val="2400"/>
              <a:buFont typeface="Arial"/>
              <a:buChar char="–"/>
              <a:defRPr sz="2400"/>
            </a:lvl2pPr>
            <a:lvl3pPr marL="1371600" lvl="2" indent="-355600" algn="l">
              <a:lnSpc>
                <a:spcPct val="100000"/>
              </a:lnSpc>
              <a:spcBef>
                <a:spcPts val="400"/>
              </a:spcBef>
              <a:spcAft>
                <a:spcPts val="0"/>
              </a:spcAft>
              <a:buClr>
                <a:schemeClr val="dk1"/>
              </a:buClr>
              <a:buSzPts val="2000"/>
              <a:buFont typeface="Arial"/>
              <a:buChar char="•"/>
              <a:defRPr sz="2000"/>
            </a:lvl3pPr>
            <a:lvl4pPr marL="1828800" lvl="3" indent="-342900" algn="l">
              <a:lnSpc>
                <a:spcPct val="100000"/>
              </a:lnSpc>
              <a:spcBef>
                <a:spcPts val="360"/>
              </a:spcBef>
              <a:spcAft>
                <a:spcPts val="0"/>
              </a:spcAft>
              <a:buClr>
                <a:schemeClr val="dk1"/>
              </a:buClr>
              <a:buSzPts val="1800"/>
              <a:buFont typeface="Arial"/>
              <a:buChar char="–"/>
              <a:defRPr sz="1800"/>
            </a:lvl4pPr>
            <a:lvl5pPr marL="2286000" lvl="4" indent="-342900" algn="l">
              <a:lnSpc>
                <a:spcPct val="100000"/>
              </a:lnSpc>
              <a:spcBef>
                <a:spcPts val="360"/>
              </a:spcBef>
              <a:spcAft>
                <a:spcPts val="0"/>
              </a:spcAft>
              <a:buClr>
                <a:schemeClr val="dk1"/>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
        <p:nvSpPr>
          <p:cNvPr id="75" name="Google Shape;75;p41"/>
          <p:cNvSpPr txBox="1">
            <a:spLocks noGrp="1"/>
          </p:cNvSpPr>
          <p:nvPr>
            <p:ph type="dt" idx="10"/>
          </p:nvPr>
        </p:nvSpPr>
        <p:spPr>
          <a:xfrm>
            <a:off x="457200" y="6245225"/>
            <a:ext cx="2133600" cy="476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1"/>
          <p:cNvSpPr txBox="1">
            <a:spLocks noGrp="1"/>
          </p:cNvSpPr>
          <p:nvPr>
            <p:ph type="ftr" idx="11"/>
          </p:nvPr>
        </p:nvSpPr>
        <p:spPr>
          <a:xfrm>
            <a:off x="3124200" y="6245225"/>
            <a:ext cx="2895600" cy="476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1"/>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
        <p:cNvGrpSpPr/>
        <p:nvPr/>
      </p:nvGrpSpPr>
      <p:grpSpPr>
        <a:xfrm>
          <a:off x="0" y="0"/>
          <a:ext cx="0" cy="0"/>
          <a:chOff x="0" y="0"/>
          <a:chExt cx="0" cy="0"/>
        </a:xfrm>
      </p:grpSpPr>
      <p:sp>
        <p:nvSpPr>
          <p:cNvPr id="79" name="Google Shape;79;p42"/>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42"/>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Arial"/>
              <a:buNone/>
              <a:defRPr sz="2000"/>
            </a:lvl1pPr>
            <a:lvl2pPr marL="914400" lvl="1" indent="-228600" algn="l">
              <a:lnSpc>
                <a:spcPct val="100000"/>
              </a:lnSpc>
              <a:spcBef>
                <a:spcPts val="360"/>
              </a:spcBef>
              <a:spcAft>
                <a:spcPts val="0"/>
              </a:spcAft>
              <a:buClr>
                <a:schemeClr val="dk1"/>
              </a:buClr>
              <a:buSzPts val="1800"/>
              <a:buFont typeface="Arial"/>
              <a:buNone/>
              <a:defRPr sz="1800"/>
            </a:lvl2pPr>
            <a:lvl3pPr marL="1371600" lvl="2" indent="-228600" algn="l">
              <a:lnSpc>
                <a:spcPct val="100000"/>
              </a:lnSpc>
              <a:spcBef>
                <a:spcPts val="320"/>
              </a:spcBef>
              <a:spcAft>
                <a:spcPts val="0"/>
              </a:spcAft>
              <a:buClr>
                <a:schemeClr val="dk1"/>
              </a:buClr>
              <a:buSzPts val="1600"/>
              <a:buFont typeface="Arial"/>
              <a:buNone/>
              <a:defRPr sz="1600"/>
            </a:lvl3pPr>
            <a:lvl4pPr marL="1828800" lvl="3" indent="-228600" algn="l">
              <a:lnSpc>
                <a:spcPct val="100000"/>
              </a:lnSpc>
              <a:spcBef>
                <a:spcPts val="280"/>
              </a:spcBef>
              <a:spcAft>
                <a:spcPts val="0"/>
              </a:spcAft>
              <a:buClr>
                <a:schemeClr val="dk1"/>
              </a:buClr>
              <a:buSzPts val="1400"/>
              <a:buFont typeface="Arial"/>
              <a:buNone/>
              <a:defRPr sz="1400"/>
            </a:lvl4pPr>
            <a:lvl5pPr marL="2286000" lvl="4" indent="-228600" algn="l">
              <a:lnSpc>
                <a:spcPct val="100000"/>
              </a:lnSpc>
              <a:spcBef>
                <a:spcPts val="280"/>
              </a:spcBef>
              <a:spcAft>
                <a:spcPts val="0"/>
              </a:spcAft>
              <a:buClr>
                <a:schemeClr val="dk1"/>
              </a:buClr>
              <a:buSzPts val="1400"/>
              <a:buFont typeface="Arial"/>
              <a:buNone/>
              <a:defRPr sz="1400"/>
            </a:lvl5pPr>
            <a:lvl6pPr marL="2743200" lvl="5" indent="-228600" algn="l">
              <a:lnSpc>
                <a:spcPct val="100000"/>
              </a:lnSpc>
              <a:spcBef>
                <a:spcPts val="280"/>
              </a:spcBef>
              <a:spcAft>
                <a:spcPts val="0"/>
              </a:spcAft>
              <a:buClr>
                <a:schemeClr val="dk1"/>
              </a:buClr>
              <a:buSzPts val="1400"/>
              <a:buFont typeface="Arial"/>
              <a:buNone/>
              <a:defRPr sz="1400"/>
            </a:lvl6pPr>
            <a:lvl7pPr marL="3200400" lvl="6" indent="-228600" algn="l">
              <a:lnSpc>
                <a:spcPct val="100000"/>
              </a:lnSpc>
              <a:spcBef>
                <a:spcPts val="280"/>
              </a:spcBef>
              <a:spcAft>
                <a:spcPts val="0"/>
              </a:spcAft>
              <a:buClr>
                <a:schemeClr val="dk1"/>
              </a:buClr>
              <a:buSzPts val="1400"/>
              <a:buFont typeface="Arial"/>
              <a:buNone/>
              <a:defRPr sz="1400"/>
            </a:lvl7pPr>
            <a:lvl8pPr marL="3657600" lvl="7" indent="-228600" algn="l">
              <a:lnSpc>
                <a:spcPct val="100000"/>
              </a:lnSpc>
              <a:spcBef>
                <a:spcPts val="280"/>
              </a:spcBef>
              <a:spcAft>
                <a:spcPts val="0"/>
              </a:spcAft>
              <a:buClr>
                <a:schemeClr val="dk1"/>
              </a:buClr>
              <a:buSzPts val="1400"/>
              <a:buFont typeface="Arial"/>
              <a:buNone/>
              <a:defRPr sz="1400"/>
            </a:lvl8pPr>
            <a:lvl9pPr marL="4114800" lvl="8" indent="-228600" algn="l">
              <a:lnSpc>
                <a:spcPct val="100000"/>
              </a:lnSpc>
              <a:spcBef>
                <a:spcPts val="280"/>
              </a:spcBef>
              <a:spcAft>
                <a:spcPts val="0"/>
              </a:spcAft>
              <a:buClr>
                <a:schemeClr val="dk1"/>
              </a:buClr>
              <a:buSzPts val="1400"/>
              <a:buFont typeface="Arial"/>
              <a:buNone/>
              <a:defRPr sz="1400"/>
            </a:lvl9pPr>
          </a:lstStyle>
          <a:p>
            <a:endParaRPr/>
          </a:p>
        </p:txBody>
      </p:sp>
      <p:sp>
        <p:nvSpPr>
          <p:cNvPr id="81" name="Google Shape;81;p42"/>
          <p:cNvSpPr txBox="1">
            <a:spLocks noGrp="1"/>
          </p:cNvSpPr>
          <p:nvPr>
            <p:ph type="dt" idx="10"/>
          </p:nvPr>
        </p:nvSpPr>
        <p:spPr>
          <a:xfrm>
            <a:off x="457200" y="6245225"/>
            <a:ext cx="2133600" cy="476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2"/>
          <p:cNvSpPr txBox="1">
            <a:spLocks noGrp="1"/>
          </p:cNvSpPr>
          <p:nvPr>
            <p:ph type="ftr" idx="11"/>
          </p:nvPr>
        </p:nvSpPr>
        <p:spPr>
          <a:xfrm>
            <a:off x="3124200" y="6245225"/>
            <a:ext cx="2895600" cy="476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2"/>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90"/>
        <p:cNvGrpSpPr/>
        <p:nvPr/>
      </p:nvGrpSpPr>
      <p:grpSpPr>
        <a:xfrm>
          <a:off x="0" y="0"/>
          <a:ext cx="0" cy="0"/>
          <a:chOff x="0" y="0"/>
          <a:chExt cx="0" cy="0"/>
        </a:xfrm>
      </p:grpSpPr>
      <p:sp>
        <p:nvSpPr>
          <p:cNvPr id="91" name="Google Shape;91;p32"/>
          <p:cNvSpPr txBox="1">
            <a:spLocks noGrp="1"/>
          </p:cNvSpPr>
          <p:nvPr>
            <p:ph type="title"/>
          </p:nvPr>
        </p:nvSpPr>
        <p:spPr>
          <a:xfrm>
            <a:off x="457200" y="277813"/>
            <a:ext cx="8229600" cy="11397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2" name="Google Shape;92;p32"/>
          <p:cNvSpPr txBox="1">
            <a:spLocks noGrp="1"/>
          </p:cNvSpPr>
          <p:nvPr>
            <p:ph type="body" idx="1"/>
          </p:nvPr>
        </p:nvSpPr>
        <p:spPr>
          <a:xfrm>
            <a:off x="457200" y="1600200"/>
            <a:ext cx="4038600" cy="4530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3" name="Google Shape;93;p32"/>
          <p:cNvSpPr txBox="1">
            <a:spLocks noGrp="1"/>
          </p:cNvSpPr>
          <p:nvPr>
            <p:ph type="body" idx="2"/>
          </p:nvPr>
        </p:nvSpPr>
        <p:spPr>
          <a:xfrm>
            <a:off x="4648200" y="1600200"/>
            <a:ext cx="4038600" cy="4530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4" name="Google Shape;94;p32"/>
          <p:cNvSpPr txBox="1">
            <a:spLocks noGrp="1"/>
          </p:cNvSpPr>
          <p:nvPr>
            <p:ph type="dt" idx="10"/>
          </p:nvPr>
        </p:nvSpPr>
        <p:spPr>
          <a:xfrm>
            <a:off x="457200" y="6245225"/>
            <a:ext cx="2133600" cy="476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32"/>
          <p:cNvSpPr txBox="1">
            <a:spLocks noGrp="1"/>
          </p:cNvSpPr>
          <p:nvPr>
            <p:ph type="ftr" idx="11"/>
          </p:nvPr>
        </p:nvSpPr>
        <p:spPr>
          <a:xfrm>
            <a:off x="3124200" y="6245225"/>
            <a:ext cx="2895600" cy="476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2"/>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3" name="Google Shape;23;p3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33"/>
          <p:cNvSpPr txBox="1">
            <a:spLocks noGrp="1"/>
          </p:cNvSpPr>
          <p:nvPr>
            <p:ph type="dt" idx="10"/>
          </p:nvPr>
        </p:nvSpPr>
        <p:spPr>
          <a:xfrm>
            <a:off x="457200" y="6245225"/>
            <a:ext cx="2133600" cy="476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3"/>
          <p:cNvSpPr txBox="1">
            <a:spLocks noGrp="1"/>
          </p:cNvSpPr>
          <p:nvPr>
            <p:ph type="ftr" idx="11"/>
          </p:nvPr>
        </p:nvSpPr>
        <p:spPr>
          <a:xfrm>
            <a:off x="3124200" y="6245225"/>
            <a:ext cx="2895600" cy="476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3"/>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34"/>
          <p:cNvSpPr txBox="1">
            <a:spLocks noGrp="1"/>
          </p:cNvSpPr>
          <p:nvPr>
            <p:ph type="dt" idx="10"/>
          </p:nvPr>
        </p:nvSpPr>
        <p:spPr>
          <a:xfrm>
            <a:off x="457200" y="6245225"/>
            <a:ext cx="2133600" cy="476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4"/>
          <p:cNvSpPr txBox="1">
            <a:spLocks noGrp="1"/>
          </p:cNvSpPr>
          <p:nvPr>
            <p:ph type="ftr" idx="11"/>
          </p:nvPr>
        </p:nvSpPr>
        <p:spPr>
          <a:xfrm>
            <a:off x="3124200" y="6245225"/>
            <a:ext cx="2895600" cy="476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4"/>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1"/>
        <p:cNvGrpSpPr/>
        <p:nvPr/>
      </p:nvGrpSpPr>
      <p:grpSpPr>
        <a:xfrm>
          <a:off x="0" y="0"/>
          <a:ext cx="0" cy="0"/>
          <a:chOff x="0" y="0"/>
          <a:chExt cx="0" cy="0"/>
        </a:xfrm>
      </p:grpSpPr>
      <p:sp>
        <p:nvSpPr>
          <p:cNvPr id="32" name="Google Shape;32;p35"/>
          <p:cNvSpPr txBox="1">
            <a:spLocks noGrp="1"/>
          </p:cNvSpPr>
          <p:nvPr>
            <p:ph type="title"/>
          </p:nvPr>
        </p:nvSpPr>
        <p:spPr>
          <a:xfrm rot="5400000">
            <a:off x="4732349" y="2171688"/>
            <a:ext cx="5851500"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3" name="Google Shape;33;p35"/>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 name="Google Shape;34;p35"/>
          <p:cNvSpPr txBox="1">
            <a:spLocks noGrp="1"/>
          </p:cNvSpPr>
          <p:nvPr>
            <p:ph type="dt" idx="10"/>
          </p:nvPr>
        </p:nvSpPr>
        <p:spPr>
          <a:xfrm>
            <a:off x="457200" y="6245225"/>
            <a:ext cx="2133600" cy="476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5"/>
          <p:cNvSpPr txBox="1">
            <a:spLocks noGrp="1"/>
          </p:cNvSpPr>
          <p:nvPr>
            <p:ph type="ftr" idx="11"/>
          </p:nvPr>
        </p:nvSpPr>
        <p:spPr>
          <a:xfrm>
            <a:off x="3124200" y="6245225"/>
            <a:ext cx="2895600" cy="476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5"/>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7"/>
        <p:cNvGrpSpPr/>
        <p:nvPr/>
      </p:nvGrpSpPr>
      <p:grpSpPr>
        <a:xfrm>
          <a:off x="0" y="0"/>
          <a:ext cx="0" cy="0"/>
          <a:chOff x="0" y="0"/>
          <a:chExt cx="0" cy="0"/>
        </a:xfrm>
      </p:grpSpPr>
      <p:sp>
        <p:nvSpPr>
          <p:cNvPr id="38" name="Google Shape;38;p3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9" name="Google Shape;39;p36"/>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0" name="Google Shape;40;p36"/>
          <p:cNvSpPr txBox="1">
            <a:spLocks noGrp="1"/>
          </p:cNvSpPr>
          <p:nvPr>
            <p:ph type="dt" idx="10"/>
          </p:nvPr>
        </p:nvSpPr>
        <p:spPr>
          <a:xfrm>
            <a:off x="457200" y="6245225"/>
            <a:ext cx="2133600" cy="476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6"/>
          <p:cNvSpPr txBox="1">
            <a:spLocks noGrp="1"/>
          </p:cNvSpPr>
          <p:nvPr>
            <p:ph type="ftr" idx="11"/>
          </p:nvPr>
        </p:nvSpPr>
        <p:spPr>
          <a:xfrm>
            <a:off x="3124200" y="6245225"/>
            <a:ext cx="2895600" cy="476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6"/>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3"/>
        <p:cNvGrpSpPr/>
        <p:nvPr/>
      </p:nvGrpSpPr>
      <p:grpSpPr>
        <a:xfrm>
          <a:off x="0" y="0"/>
          <a:ext cx="0" cy="0"/>
          <a:chOff x="0" y="0"/>
          <a:chExt cx="0" cy="0"/>
        </a:xfrm>
      </p:grpSpPr>
      <p:sp>
        <p:nvSpPr>
          <p:cNvPr id="44" name="Google Shape;44;p37"/>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5" name="Google Shape;45;p37"/>
          <p:cNvSpPr>
            <a:spLocks noGrp="1"/>
          </p:cNvSpPr>
          <p:nvPr>
            <p:ph type="pic" idx="2"/>
          </p:nvPr>
        </p:nvSpPr>
        <p:spPr>
          <a:xfrm>
            <a:off x="1792288" y="612775"/>
            <a:ext cx="5486400" cy="4114800"/>
          </a:xfrm>
          <a:prstGeom prst="rect">
            <a:avLst/>
          </a:prstGeom>
          <a:noFill/>
          <a:ln>
            <a:noFill/>
          </a:ln>
        </p:spPr>
      </p:sp>
      <p:sp>
        <p:nvSpPr>
          <p:cNvPr id="46" name="Google Shape;46;p37"/>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Arial"/>
              <a:buNone/>
              <a:defRPr sz="1400"/>
            </a:lvl1pPr>
            <a:lvl2pPr marL="914400" lvl="1" indent="-228600" algn="l">
              <a:lnSpc>
                <a:spcPct val="100000"/>
              </a:lnSpc>
              <a:spcBef>
                <a:spcPts val="240"/>
              </a:spcBef>
              <a:spcAft>
                <a:spcPts val="0"/>
              </a:spcAft>
              <a:buClr>
                <a:schemeClr val="dk1"/>
              </a:buClr>
              <a:buSzPts val="1200"/>
              <a:buFont typeface="Arial"/>
              <a:buNone/>
              <a:defRPr sz="1200"/>
            </a:lvl2pPr>
            <a:lvl3pPr marL="1371600" lvl="2" indent="-228600" algn="l">
              <a:lnSpc>
                <a:spcPct val="100000"/>
              </a:lnSpc>
              <a:spcBef>
                <a:spcPts val="200"/>
              </a:spcBef>
              <a:spcAft>
                <a:spcPts val="0"/>
              </a:spcAft>
              <a:buClr>
                <a:schemeClr val="dk1"/>
              </a:buClr>
              <a:buSzPts val="1000"/>
              <a:buFont typeface="Arial"/>
              <a:buNone/>
              <a:defRPr sz="1000"/>
            </a:lvl3pPr>
            <a:lvl4pPr marL="1828800" lvl="3" indent="-228600" algn="l">
              <a:lnSpc>
                <a:spcPct val="100000"/>
              </a:lnSpc>
              <a:spcBef>
                <a:spcPts val="180"/>
              </a:spcBef>
              <a:spcAft>
                <a:spcPts val="0"/>
              </a:spcAft>
              <a:buClr>
                <a:schemeClr val="dk1"/>
              </a:buClr>
              <a:buSzPts val="900"/>
              <a:buFont typeface="Arial"/>
              <a:buNone/>
              <a:defRPr sz="900"/>
            </a:lvl4pPr>
            <a:lvl5pPr marL="2286000" lvl="4" indent="-228600" algn="l">
              <a:lnSpc>
                <a:spcPct val="100000"/>
              </a:lnSpc>
              <a:spcBef>
                <a:spcPts val="180"/>
              </a:spcBef>
              <a:spcAft>
                <a:spcPts val="0"/>
              </a:spcAft>
              <a:buClr>
                <a:schemeClr val="dk1"/>
              </a:buClr>
              <a:buSzPts val="900"/>
              <a:buFont typeface="Arial"/>
              <a:buNone/>
              <a:defRPr sz="900"/>
            </a:lvl5pPr>
            <a:lvl6pPr marL="2743200" lvl="5" indent="-228600" algn="l">
              <a:lnSpc>
                <a:spcPct val="100000"/>
              </a:lnSpc>
              <a:spcBef>
                <a:spcPts val="180"/>
              </a:spcBef>
              <a:spcAft>
                <a:spcPts val="0"/>
              </a:spcAft>
              <a:buClr>
                <a:schemeClr val="dk1"/>
              </a:buClr>
              <a:buSzPts val="900"/>
              <a:buFont typeface="Arial"/>
              <a:buNone/>
              <a:defRPr sz="900"/>
            </a:lvl6pPr>
            <a:lvl7pPr marL="3200400" lvl="6" indent="-228600" algn="l">
              <a:lnSpc>
                <a:spcPct val="100000"/>
              </a:lnSpc>
              <a:spcBef>
                <a:spcPts val="180"/>
              </a:spcBef>
              <a:spcAft>
                <a:spcPts val="0"/>
              </a:spcAft>
              <a:buClr>
                <a:schemeClr val="dk1"/>
              </a:buClr>
              <a:buSzPts val="900"/>
              <a:buFont typeface="Arial"/>
              <a:buNone/>
              <a:defRPr sz="900"/>
            </a:lvl7pPr>
            <a:lvl8pPr marL="3657600" lvl="7" indent="-228600" algn="l">
              <a:lnSpc>
                <a:spcPct val="100000"/>
              </a:lnSpc>
              <a:spcBef>
                <a:spcPts val="180"/>
              </a:spcBef>
              <a:spcAft>
                <a:spcPts val="0"/>
              </a:spcAft>
              <a:buClr>
                <a:schemeClr val="dk1"/>
              </a:buClr>
              <a:buSzPts val="900"/>
              <a:buFont typeface="Arial"/>
              <a:buNone/>
              <a:defRPr sz="900"/>
            </a:lvl8pPr>
            <a:lvl9pPr marL="4114800" lvl="8" indent="-228600" algn="l">
              <a:lnSpc>
                <a:spcPct val="100000"/>
              </a:lnSpc>
              <a:spcBef>
                <a:spcPts val="180"/>
              </a:spcBef>
              <a:spcAft>
                <a:spcPts val="0"/>
              </a:spcAft>
              <a:buClr>
                <a:schemeClr val="dk1"/>
              </a:buClr>
              <a:buSzPts val="900"/>
              <a:buFont typeface="Arial"/>
              <a:buNone/>
              <a:defRPr sz="900"/>
            </a:lvl9pPr>
          </a:lstStyle>
          <a:p>
            <a:endParaRPr/>
          </a:p>
        </p:txBody>
      </p:sp>
      <p:sp>
        <p:nvSpPr>
          <p:cNvPr id="47" name="Google Shape;47;p37"/>
          <p:cNvSpPr txBox="1">
            <a:spLocks noGrp="1"/>
          </p:cNvSpPr>
          <p:nvPr>
            <p:ph type="dt" idx="10"/>
          </p:nvPr>
        </p:nvSpPr>
        <p:spPr>
          <a:xfrm>
            <a:off x="457200" y="6245225"/>
            <a:ext cx="2133600" cy="476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7"/>
          <p:cNvSpPr txBox="1">
            <a:spLocks noGrp="1"/>
          </p:cNvSpPr>
          <p:nvPr>
            <p:ph type="ftr" idx="11"/>
          </p:nvPr>
        </p:nvSpPr>
        <p:spPr>
          <a:xfrm>
            <a:off x="3124200" y="6245225"/>
            <a:ext cx="2895600" cy="476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7"/>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0"/>
        <p:cNvGrpSpPr/>
        <p:nvPr/>
      </p:nvGrpSpPr>
      <p:grpSpPr>
        <a:xfrm>
          <a:off x="0" y="0"/>
          <a:ext cx="0" cy="0"/>
          <a:chOff x="0" y="0"/>
          <a:chExt cx="0" cy="0"/>
        </a:xfrm>
      </p:grpSpPr>
      <p:sp>
        <p:nvSpPr>
          <p:cNvPr id="51" name="Google Shape;51;p38"/>
          <p:cNvSpPr txBox="1">
            <a:spLocks noGrp="1"/>
          </p:cNvSpPr>
          <p:nvPr>
            <p:ph type="title"/>
          </p:nvPr>
        </p:nvSpPr>
        <p:spPr>
          <a:xfrm>
            <a:off x="457200" y="273050"/>
            <a:ext cx="3008400" cy="11619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2" name="Google Shape;52;p38"/>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Arial"/>
              <a:buChar char="•"/>
              <a:defRPr sz="3200"/>
            </a:lvl1pPr>
            <a:lvl2pPr marL="914400" lvl="1" indent="-406400" algn="l">
              <a:lnSpc>
                <a:spcPct val="100000"/>
              </a:lnSpc>
              <a:spcBef>
                <a:spcPts val="560"/>
              </a:spcBef>
              <a:spcAft>
                <a:spcPts val="0"/>
              </a:spcAft>
              <a:buClr>
                <a:schemeClr val="dk1"/>
              </a:buClr>
              <a:buSzPts val="2800"/>
              <a:buFont typeface="Arial"/>
              <a:buChar char="–"/>
              <a:defRPr sz="2800"/>
            </a:lvl2pPr>
            <a:lvl3pPr marL="1371600" lvl="2" indent="-381000" algn="l">
              <a:lnSpc>
                <a:spcPct val="100000"/>
              </a:lnSpc>
              <a:spcBef>
                <a:spcPts val="480"/>
              </a:spcBef>
              <a:spcAft>
                <a:spcPts val="0"/>
              </a:spcAft>
              <a:buClr>
                <a:schemeClr val="dk1"/>
              </a:buClr>
              <a:buSzPts val="2400"/>
              <a:buFont typeface="Arial"/>
              <a:buChar char="•"/>
              <a:defRPr sz="2400"/>
            </a:lvl3pPr>
            <a:lvl4pPr marL="1828800" lvl="3" indent="-355600" algn="l">
              <a:lnSpc>
                <a:spcPct val="100000"/>
              </a:lnSpc>
              <a:spcBef>
                <a:spcPts val="400"/>
              </a:spcBef>
              <a:spcAft>
                <a:spcPts val="0"/>
              </a:spcAft>
              <a:buClr>
                <a:schemeClr val="dk1"/>
              </a:buClr>
              <a:buSzPts val="2000"/>
              <a:buFont typeface="Arial"/>
              <a:buChar char="–"/>
              <a:defRPr sz="2000"/>
            </a:lvl4pPr>
            <a:lvl5pPr marL="2286000" lvl="4" indent="-355600" algn="l">
              <a:lnSpc>
                <a:spcPct val="100000"/>
              </a:lnSpc>
              <a:spcBef>
                <a:spcPts val="400"/>
              </a:spcBef>
              <a:spcAft>
                <a:spcPts val="0"/>
              </a:spcAft>
              <a:buClr>
                <a:schemeClr val="dk1"/>
              </a:buClr>
              <a:buSzPts val="2000"/>
              <a:buFont typeface="Arial"/>
              <a:buChar char="»"/>
              <a:defRPr sz="2000"/>
            </a:lvl5pPr>
            <a:lvl6pPr marL="2743200" lvl="5" indent="-355600" algn="l">
              <a:lnSpc>
                <a:spcPct val="100000"/>
              </a:lnSpc>
              <a:spcBef>
                <a:spcPts val="400"/>
              </a:spcBef>
              <a:spcAft>
                <a:spcPts val="0"/>
              </a:spcAft>
              <a:buClr>
                <a:schemeClr val="dk1"/>
              </a:buClr>
              <a:buSzPts val="2000"/>
              <a:buFont typeface="Arial"/>
              <a:buChar char="»"/>
              <a:defRPr sz="2000"/>
            </a:lvl6pPr>
            <a:lvl7pPr marL="3200400" lvl="6" indent="-355600" algn="l">
              <a:lnSpc>
                <a:spcPct val="100000"/>
              </a:lnSpc>
              <a:spcBef>
                <a:spcPts val="400"/>
              </a:spcBef>
              <a:spcAft>
                <a:spcPts val="0"/>
              </a:spcAft>
              <a:buClr>
                <a:schemeClr val="dk1"/>
              </a:buClr>
              <a:buSzPts val="2000"/>
              <a:buFont typeface="Arial"/>
              <a:buChar char="»"/>
              <a:defRPr sz="2000"/>
            </a:lvl7pPr>
            <a:lvl8pPr marL="3657600" lvl="7" indent="-355600" algn="l">
              <a:lnSpc>
                <a:spcPct val="100000"/>
              </a:lnSpc>
              <a:spcBef>
                <a:spcPts val="400"/>
              </a:spcBef>
              <a:spcAft>
                <a:spcPts val="0"/>
              </a:spcAft>
              <a:buClr>
                <a:schemeClr val="dk1"/>
              </a:buClr>
              <a:buSzPts val="2000"/>
              <a:buFont typeface="Arial"/>
              <a:buChar char="»"/>
              <a:defRPr sz="2000"/>
            </a:lvl8pPr>
            <a:lvl9pPr marL="4114800" lvl="8" indent="-355600" algn="l">
              <a:lnSpc>
                <a:spcPct val="100000"/>
              </a:lnSpc>
              <a:spcBef>
                <a:spcPts val="400"/>
              </a:spcBef>
              <a:spcAft>
                <a:spcPts val="0"/>
              </a:spcAft>
              <a:buClr>
                <a:schemeClr val="dk1"/>
              </a:buClr>
              <a:buSzPts val="2000"/>
              <a:buFont typeface="Arial"/>
              <a:buChar char="»"/>
              <a:defRPr sz="2000"/>
            </a:lvl9pPr>
          </a:lstStyle>
          <a:p>
            <a:endParaRPr/>
          </a:p>
        </p:txBody>
      </p:sp>
      <p:sp>
        <p:nvSpPr>
          <p:cNvPr id="53" name="Google Shape;53;p38"/>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Arial"/>
              <a:buNone/>
              <a:defRPr sz="1400"/>
            </a:lvl1pPr>
            <a:lvl2pPr marL="914400" lvl="1" indent="-228600" algn="l">
              <a:lnSpc>
                <a:spcPct val="100000"/>
              </a:lnSpc>
              <a:spcBef>
                <a:spcPts val="240"/>
              </a:spcBef>
              <a:spcAft>
                <a:spcPts val="0"/>
              </a:spcAft>
              <a:buClr>
                <a:schemeClr val="dk1"/>
              </a:buClr>
              <a:buSzPts val="1200"/>
              <a:buFont typeface="Arial"/>
              <a:buNone/>
              <a:defRPr sz="1200"/>
            </a:lvl2pPr>
            <a:lvl3pPr marL="1371600" lvl="2" indent="-228600" algn="l">
              <a:lnSpc>
                <a:spcPct val="100000"/>
              </a:lnSpc>
              <a:spcBef>
                <a:spcPts val="200"/>
              </a:spcBef>
              <a:spcAft>
                <a:spcPts val="0"/>
              </a:spcAft>
              <a:buClr>
                <a:schemeClr val="dk1"/>
              </a:buClr>
              <a:buSzPts val="1000"/>
              <a:buFont typeface="Arial"/>
              <a:buNone/>
              <a:defRPr sz="1000"/>
            </a:lvl3pPr>
            <a:lvl4pPr marL="1828800" lvl="3" indent="-228600" algn="l">
              <a:lnSpc>
                <a:spcPct val="100000"/>
              </a:lnSpc>
              <a:spcBef>
                <a:spcPts val="180"/>
              </a:spcBef>
              <a:spcAft>
                <a:spcPts val="0"/>
              </a:spcAft>
              <a:buClr>
                <a:schemeClr val="dk1"/>
              </a:buClr>
              <a:buSzPts val="900"/>
              <a:buFont typeface="Arial"/>
              <a:buNone/>
              <a:defRPr sz="900"/>
            </a:lvl4pPr>
            <a:lvl5pPr marL="2286000" lvl="4" indent="-228600" algn="l">
              <a:lnSpc>
                <a:spcPct val="100000"/>
              </a:lnSpc>
              <a:spcBef>
                <a:spcPts val="180"/>
              </a:spcBef>
              <a:spcAft>
                <a:spcPts val="0"/>
              </a:spcAft>
              <a:buClr>
                <a:schemeClr val="dk1"/>
              </a:buClr>
              <a:buSzPts val="900"/>
              <a:buFont typeface="Arial"/>
              <a:buNone/>
              <a:defRPr sz="900"/>
            </a:lvl5pPr>
            <a:lvl6pPr marL="2743200" lvl="5" indent="-228600" algn="l">
              <a:lnSpc>
                <a:spcPct val="100000"/>
              </a:lnSpc>
              <a:spcBef>
                <a:spcPts val="180"/>
              </a:spcBef>
              <a:spcAft>
                <a:spcPts val="0"/>
              </a:spcAft>
              <a:buClr>
                <a:schemeClr val="dk1"/>
              </a:buClr>
              <a:buSzPts val="900"/>
              <a:buFont typeface="Arial"/>
              <a:buNone/>
              <a:defRPr sz="900"/>
            </a:lvl6pPr>
            <a:lvl7pPr marL="3200400" lvl="6" indent="-228600" algn="l">
              <a:lnSpc>
                <a:spcPct val="100000"/>
              </a:lnSpc>
              <a:spcBef>
                <a:spcPts val="180"/>
              </a:spcBef>
              <a:spcAft>
                <a:spcPts val="0"/>
              </a:spcAft>
              <a:buClr>
                <a:schemeClr val="dk1"/>
              </a:buClr>
              <a:buSzPts val="900"/>
              <a:buFont typeface="Arial"/>
              <a:buNone/>
              <a:defRPr sz="900"/>
            </a:lvl7pPr>
            <a:lvl8pPr marL="3657600" lvl="7" indent="-228600" algn="l">
              <a:lnSpc>
                <a:spcPct val="100000"/>
              </a:lnSpc>
              <a:spcBef>
                <a:spcPts val="180"/>
              </a:spcBef>
              <a:spcAft>
                <a:spcPts val="0"/>
              </a:spcAft>
              <a:buClr>
                <a:schemeClr val="dk1"/>
              </a:buClr>
              <a:buSzPts val="900"/>
              <a:buFont typeface="Arial"/>
              <a:buNone/>
              <a:defRPr sz="900"/>
            </a:lvl8pPr>
            <a:lvl9pPr marL="4114800" lvl="8" indent="-228600" algn="l">
              <a:lnSpc>
                <a:spcPct val="100000"/>
              </a:lnSpc>
              <a:spcBef>
                <a:spcPts val="180"/>
              </a:spcBef>
              <a:spcAft>
                <a:spcPts val="0"/>
              </a:spcAft>
              <a:buClr>
                <a:schemeClr val="dk1"/>
              </a:buClr>
              <a:buSzPts val="900"/>
              <a:buFont typeface="Arial"/>
              <a:buNone/>
              <a:defRPr sz="900"/>
            </a:lvl9pPr>
          </a:lstStyle>
          <a:p>
            <a:endParaRPr/>
          </a:p>
        </p:txBody>
      </p:sp>
      <p:sp>
        <p:nvSpPr>
          <p:cNvPr id="54" name="Google Shape;54;p38"/>
          <p:cNvSpPr txBox="1">
            <a:spLocks noGrp="1"/>
          </p:cNvSpPr>
          <p:nvPr>
            <p:ph type="dt" idx="10"/>
          </p:nvPr>
        </p:nvSpPr>
        <p:spPr>
          <a:xfrm>
            <a:off x="457200" y="6245225"/>
            <a:ext cx="2133600" cy="476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8"/>
          <p:cNvSpPr txBox="1">
            <a:spLocks noGrp="1"/>
          </p:cNvSpPr>
          <p:nvPr>
            <p:ph type="ftr" idx="11"/>
          </p:nvPr>
        </p:nvSpPr>
        <p:spPr>
          <a:xfrm>
            <a:off x="3124200" y="6245225"/>
            <a:ext cx="2895600" cy="476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8"/>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3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9" name="Google Shape;59;p39"/>
          <p:cNvSpPr txBox="1">
            <a:spLocks noGrp="1"/>
          </p:cNvSpPr>
          <p:nvPr>
            <p:ph type="dt" idx="10"/>
          </p:nvPr>
        </p:nvSpPr>
        <p:spPr>
          <a:xfrm>
            <a:off x="457200" y="6245225"/>
            <a:ext cx="2133600" cy="476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9"/>
          <p:cNvSpPr txBox="1">
            <a:spLocks noGrp="1"/>
          </p:cNvSpPr>
          <p:nvPr>
            <p:ph type="ftr" idx="11"/>
          </p:nvPr>
        </p:nvSpPr>
        <p:spPr>
          <a:xfrm>
            <a:off x="3124200" y="6245225"/>
            <a:ext cx="2895600" cy="476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9"/>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4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4" name="Google Shape;64;p40"/>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Arial"/>
              <a:buNone/>
              <a:defRPr sz="2400" b="1"/>
            </a:lvl1pPr>
            <a:lvl2pPr marL="914400" lvl="1" indent="-228600" algn="l">
              <a:lnSpc>
                <a:spcPct val="100000"/>
              </a:lnSpc>
              <a:spcBef>
                <a:spcPts val="400"/>
              </a:spcBef>
              <a:spcAft>
                <a:spcPts val="0"/>
              </a:spcAft>
              <a:buClr>
                <a:schemeClr val="dk1"/>
              </a:buClr>
              <a:buSzPts val="2000"/>
              <a:buFont typeface="Arial"/>
              <a:buNone/>
              <a:defRPr sz="2000" b="1"/>
            </a:lvl2pPr>
            <a:lvl3pPr marL="1371600" lvl="2" indent="-228600" algn="l">
              <a:lnSpc>
                <a:spcPct val="100000"/>
              </a:lnSpc>
              <a:spcBef>
                <a:spcPts val="360"/>
              </a:spcBef>
              <a:spcAft>
                <a:spcPts val="0"/>
              </a:spcAft>
              <a:buClr>
                <a:schemeClr val="dk1"/>
              </a:buClr>
              <a:buSzPts val="1800"/>
              <a:buFont typeface="Arial"/>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100000"/>
              </a:lnSpc>
              <a:spcBef>
                <a:spcPts val="320"/>
              </a:spcBef>
              <a:spcAft>
                <a:spcPts val="0"/>
              </a:spcAft>
              <a:buClr>
                <a:schemeClr val="dk1"/>
              </a:buClr>
              <a:buSzPts val="1600"/>
              <a:buFont typeface="Arial"/>
              <a:buNone/>
              <a:defRPr sz="1600" b="1"/>
            </a:lvl6pPr>
            <a:lvl7pPr marL="3200400" lvl="6" indent="-228600" algn="l">
              <a:lnSpc>
                <a:spcPct val="100000"/>
              </a:lnSpc>
              <a:spcBef>
                <a:spcPts val="320"/>
              </a:spcBef>
              <a:spcAft>
                <a:spcPts val="0"/>
              </a:spcAft>
              <a:buClr>
                <a:schemeClr val="dk1"/>
              </a:buClr>
              <a:buSzPts val="1600"/>
              <a:buFont typeface="Arial"/>
              <a:buNone/>
              <a:defRPr sz="1600" b="1"/>
            </a:lvl7pPr>
            <a:lvl8pPr marL="3657600" lvl="7" indent="-228600" algn="l">
              <a:lnSpc>
                <a:spcPct val="100000"/>
              </a:lnSpc>
              <a:spcBef>
                <a:spcPts val="320"/>
              </a:spcBef>
              <a:spcAft>
                <a:spcPts val="0"/>
              </a:spcAft>
              <a:buClr>
                <a:schemeClr val="dk1"/>
              </a:buClr>
              <a:buSzPts val="1600"/>
              <a:buFont typeface="Arial"/>
              <a:buNone/>
              <a:defRPr sz="1600" b="1"/>
            </a:lvl8pPr>
            <a:lvl9pPr marL="4114800" lvl="8" indent="-228600" algn="l">
              <a:lnSpc>
                <a:spcPct val="100000"/>
              </a:lnSpc>
              <a:spcBef>
                <a:spcPts val="320"/>
              </a:spcBef>
              <a:spcAft>
                <a:spcPts val="0"/>
              </a:spcAft>
              <a:buClr>
                <a:schemeClr val="dk1"/>
              </a:buClr>
              <a:buSzPts val="1600"/>
              <a:buFont typeface="Arial"/>
              <a:buNone/>
              <a:defRPr sz="1600" b="1"/>
            </a:lvl9pPr>
          </a:lstStyle>
          <a:p>
            <a:endParaRPr/>
          </a:p>
        </p:txBody>
      </p:sp>
      <p:sp>
        <p:nvSpPr>
          <p:cNvPr id="65" name="Google Shape;65;p40"/>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Arial"/>
              <a:buChar char="•"/>
              <a:defRPr sz="2400"/>
            </a:lvl1pPr>
            <a:lvl2pPr marL="914400" lvl="1" indent="-355600" algn="l">
              <a:lnSpc>
                <a:spcPct val="100000"/>
              </a:lnSpc>
              <a:spcBef>
                <a:spcPts val="400"/>
              </a:spcBef>
              <a:spcAft>
                <a:spcPts val="0"/>
              </a:spcAft>
              <a:buClr>
                <a:schemeClr val="dk1"/>
              </a:buClr>
              <a:buSzPts val="2000"/>
              <a:buFont typeface="Arial"/>
              <a:buChar char="–"/>
              <a:defRPr sz="2000"/>
            </a:lvl2pPr>
            <a:lvl3pPr marL="1371600" lvl="2" indent="-342900" algn="l">
              <a:lnSpc>
                <a:spcPct val="100000"/>
              </a:lnSpc>
              <a:spcBef>
                <a:spcPts val="360"/>
              </a:spcBef>
              <a:spcAft>
                <a:spcPts val="0"/>
              </a:spcAft>
              <a:buClr>
                <a:schemeClr val="dk1"/>
              </a:buClr>
              <a:buSzPts val="1800"/>
              <a:buFont typeface="Arial"/>
              <a:buChar char="•"/>
              <a:defRPr sz="1800"/>
            </a:lvl3pPr>
            <a:lvl4pPr marL="1828800" lvl="3" indent="-330200" algn="l">
              <a:lnSpc>
                <a:spcPct val="100000"/>
              </a:lnSpc>
              <a:spcBef>
                <a:spcPts val="320"/>
              </a:spcBef>
              <a:spcAft>
                <a:spcPts val="0"/>
              </a:spcAft>
              <a:buClr>
                <a:schemeClr val="dk1"/>
              </a:buClr>
              <a:buSzPts val="1600"/>
              <a:buFont typeface="Arial"/>
              <a:buChar char="–"/>
              <a:defRPr sz="1600"/>
            </a:lvl4pPr>
            <a:lvl5pPr marL="2286000" lvl="4" indent="-330200" algn="l">
              <a:lnSpc>
                <a:spcPct val="100000"/>
              </a:lnSpc>
              <a:spcBef>
                <a:spcPts val="320"/>
              </a:spcBef>
              <a:spcAft>
                <a:spcPts val="0"/>
              </a:spcAft>
              <a:buClr>
                <a:schemeClr val="dk1"/>
              </a:buClr>
              <a:buSzPts val="1600"/>
              <a:buFont typeface="Arial"/>
              <a:buChar char="»"/>
              <a:defRPr sz="1600"/>
            </a:lvl5pPr>
            <a:lvl6pPr marL="2743200" lvl="5" indent="-330200" algn="l">
              <a:lnSpc>
                <a:spcPct val="100000"/>
              </a:lnSpc>
              <a:spcBef>
                <a:spcPts val="320"/>
              </a:spcBef>
              <a:spcAft>
                <a:spcPts val="0"/>
              </a:spcAft>
              <a:buClr>
                <a:schemeClr val="dk1"/>
              </a:buClr>
              <a:buSzPts val="1600"/>
              <a:buFont typeface="Arial"/>
              <a:buChar char="»"/>
              <a:defRPr sz="1600"/>
            </a:lvl6pPr>
            <a:lvl7pPr marL="3200400" lvl="6" indent="-330200" algn="l">
              <a:lnSpc>
                <a:spcPct val="100000"/>
              </a:lnSpc>
              <a:spcBef>
                <a:spcPts val="320"/>
              </a:spcBef>
              <a:spcAft>
                <a:spcPts val="0"/>
              </a:spcAft>
              <a:buClr>
                <a:schemeClr val="dk1"/>
              </a:buClr>
              <a:buSzPts val="1600"/>
              <a:buFont typeface="Arial"/>
              <a:buChar char="»"/>
              <a:defRPr sz="1600"/>
            </a:lvl7pPr>
            <a:lvl8pPr marL="3657600" lvl="7" indent="-330200" algn="l">
              <a:lnSpc>
                <a:spcPct val="100000"/>
              </a:lnSpc>
              <a:spcBef>
                <a:spcPts val="320"/>
              </a:spcBef>
              <a:spcAft>
                <a:spcPts val="0"/>
              </a:spcAft>
              <a:buClr>
                <a:schemeClr val="dk1"/>
              </a:buClr>
              <a:buSzPts val="1600"/>
              <a:buFont typeface="Arial"/>
              <a:buChar char="»"/>
              <a:defRPr sz="1600"/>
            </a:lvl8pPr>
            <a:lvl9pPr marL="4114800" lvl="8" indent="-330200" algn="l">
              <a:lnSpc>
                <a:spcPct val="100000"/>
              </a:lnSpc>
              <a:spcBef>
                <a:spcPts val="320"/>
              </a:spcBef>
              <a:spcAft>
                <a:spcPts val="0"/>
              </a:spcAft>
              <a:buClr>
                <a:schemeClr val="dk1"/>
              </a:buClr>
              <a:buSzPts val="1600"/>
              <a:buFont typeface="Arial"/>
              <a:buChar char="»"/>
              <a:defRPr sz="1600"/>
            </a:lvl9pPr>
          </a:lstStyle>
          <a:p>
            <a:endParaRPr/>
          </a:p>
        </p:txBody>
      </p:sp>
      <p:sp>
        <p:nvSpPr>
          <p:cNvPr id="66" name="Google Shape;66;p40"/>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Arial"/>
              <a:buNone/>
              <a:defRPr sz="2400" b="1"/>
            </a:lvl1pPr>
            <a:lvl2pPr marL="914400" lvl="1" indent="-228600" algn="l">
              <a:lnSpc>
                <a:spcPct val="100000"/>
              </a:lnSpc>
              <a:spcBef>
                <a:spcPts val="400"/>
              </a:spcBef>
              <a:spcAft>
                <a:spcPts val="0"/>
              </a:spcAft>
              <a:buClr>
                <a:schemeClr val="dk1"/>
              </a:buClr>
              <a:buSzPts val="2000"/>
              <a:buFont typeface="Arial"/>
              <a:buNone/>
              <a:defRPr sz="2000" b="1"/>
            </a:lvl2pPr>
            <a:lvl3pPr marL="1371600" lvl="2" indent="-228600" algn="l">
              <a:lnSpc>
                <a:spcPct val="100000"/>
              </a:lnSpc>
              <a:spcBef>
                <a:spcPts val="360"/>
              </a:spcBef>
              <a:spcAft>
                <a:spcPts val="0"/>
              </a:spcAft>
              <a:buClr>
                <a:schemeClr val="dk1"/>
              </a:buClr>
              <a:buSzPts val="1800"/>
              <a:buFont typeface="Arial"/>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100000"/>
              </a:lnSpc>
              <a:spcBef>
                <a:spcPts val="320"/>
              </a:spcBef>
              <a:spcAft>
                <a:spcPts val="0"/>
              </a:spcAft>
              <a:buClr>
                <a:schemeClr val="dk1"/>
              </a:buClr>
              <a:buSzPts val="1600"/>
              <a:buFont typeface="Arial"/>
              <a:buNone/>
              <a:defRPr sz="1600" b="1"/>
            </a:lvl6pPr>
            <a:lvl7pPr marL="3200400" lvl="6" indent="-228600" algn="l">
              <a:lnSpc>
                <a:spcPct val="100000"/>
              </a:lnSpc>
              <a:spcBef>
                <a:spcPts val="320"/>
              </a:spcBef>
              <a:spcAft>
                <a:spcPts val="0"/>
              </a:spcAft>
              <a:buClr>
                <a:schemeClr val="dk1"/>
              </a:buClr>
              <a:buSzPts val="1600"/>
              <a:buFont typeface="Arial"/>
              <a:buNone/>
              <a:defRPr sz="1600" b="1"/>
            </a:lvl7pPr>
            <a:lvl8pPr marL="3657600" lvl="7" indent="-228600" algn="l">
              <a:lnSpc>
                <a:spcPct val="100000"/>
              </a:lnSpc>
              <a:spcBef>
                <a:spcPts val="320"/>
              </a:spcBef>
              <a:spcAft>
                <a:spcPts val="0"/>
              </a:spcAft>
              <a:buClr>
                <a:schemeClr val="dk1"/>
              </a:buClr>
              <a:buSzPts val="1600"/>
              <a:buFont typeface="Arial"/>
              <a:buNone/>
              <a:defRPr sz="1600" b="1"/>
            </a:lvl8pPr>
            <a:lvl9pPr marL="4114800" lvl="8" indent="-228600" algn="l">
              <a:lnSpc>
                <a:spcPct val="100000"/>
              </a:lnSpc>
              <a:spcBef>
                <a:spcPts val="320"/>
              </a:spcBef>
              <a:spcAft>
                <a:spcPts val="0"/>
              </a:spcAft>
              <a:buClr>
                <a:schemeClr val="dk1"/>
              </a:buClr>
              <a:buSzPts val="1600"/>
              <a:buFont typeface="Arial"/>
              <a:buNone/>
              <a:defRPr sz="1600" b="1"/>
            </a:lvl9pPr>
          </a:lstStyle>
          <a:p>
            <a:endParaRPr/>
          </a:p>
        </p:txBody>
      </p:sp>
      <p:sp>
        <p:nvSpPr>
          <p:cNvPr id="67" name="Google Shape;67;p40"/>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Arial"/>
              <a:buChar char="•"/>
              <a:defRPr sz="2400"/>
            </a:lvl1pPr>
            <a:lvl2pPr marL="914400" lvl="1" indent="-355600" algn="l">
              <a:lnSpc>
                <a:spcPct val="100000"/>
              </a:lnSpc>
              <a:spcBef>
                <a:spcPts val="400"/>
              </a:spcBef>
              <a:spcAft>
                <a:spcPts val="0"/>
              </a:spcAft>
              <a:buClr>
                <a:schemeClr val="dk1"/>
              </a:buClr>
              <a:buSzPts val="2000"/>
              <a:buFont typeface="Arial"/>
              <a:buChar char="–"/>
              <a:defRPr sz="2000"/>
            </a:lvl2pPr>
            <a:lvl3pPr marL="1371600" lvl="2" indent="-342900" algn="l">
              <a:lnSpc>
                <a:spcPct val="100000"/>
              </a:lnSpc>
              <a:spcBef>
                <a:spcPts val="360"/>
              </a:spcBef>
              <a:spcAft>
                <a:spcPts val="0"/>
              </a:spcAft>
              <a:buClr>
                <a:schemeClr val="dk1"/>
              </a:buClr>
              <a:buSzPts val="1800"/>
              <a:buFont typeface="Arial"/>
              <a:buChar char="•"/>
              <a:defRPr sz="1800"/>
            </a:lvl3pPr>
            <a:lvl4pPr marL="1828800" lvl="3" indent="-330200" algn="l">
              <a:lnSpc>
                <a:spcPct val="100000"/>
              </a:lnSpc>
              <a:spcBef>
                <a:spcPts val="320"/>
              </a:spcBef>
              <a:spcAft>
                <a:spcPts val="0"/>
              </a:spcAft>
              <a:buClr>
                <a:schemeClr val="dk1"/>
              </a:buClr>
              <a:buSzPts val="1600"/>
              <a:buFont typeface="Arial"/>
              <a:buChar char="–"/>
              <a:defRPr sz="1600"/>
            </a:lvl4pPr>
            <a:lvl5pPr marL="2286000" lvl="4" indent="-330200" algn="l">
              <a:lnSpc>
                <a:spcPct val="100000"/>
              </a:lnSpc>
              <a:spcBef>
                <a:spcPts val="320"/>
              </a:spcBef>
              <a:spcAft>
                <a:spcPts val="0"/>
              </a:spcAft>
              <a:buClr>
                <a:schemeClr val="dk1"/>
              </a:buClr>
              <a:buSzPts val="1600"/>
              <a:buFont typeface="Arial"/>
              <a:buChar char="»"/>
              <a:defRPr sz="1600"/>
            </a:lvl5pPr>
            <a:lvl6pPr marL="2743200" lvl="5" indent="-330200" algn="l">
              <a:lnSpc>
                <a:spcPct val="100000"/>
              </a:lnSpc>
              <a:spcBef>
                <a:spcPts val="320"/>
              </a:spcBef>
              <a:spcAft>
                <a:spcPts val="0"/>
              </a:spcAft>
              <a:buClr>
                <a:schemeClr val="dk1"/>
              </a:buClr>
              <a:buSzPts val="1600"/>
              <a:buFont typeface="Arial"/>
              <a:buChar char="»"/>
              <a:defRPr sz="1600"/>
            </a:lvl6pPr>
            <a:lvl7pPr marL="3200400" lvl="6" indent="-330200" algn="l">
              <a:lnSpc>
                <a:spcPct val="100000"/>
              </a:lnSpc>
              <a:spcBef>
                <a:spcPts val="320"/>
              </a:spcBef>
              <a:spcAft>
                <a:spcPts val="0"/>
              </a:spcAft>
              <a:buClr>
                <a:schemeClr val="dk1"/>
              </a:buClr>
              <a:buSzPts val="1600"/>
              <a:buFont typeface="Arial"/>
              <a:buChar char="»"/>
              <a:defRPr sz="1600"/>
            </a:lvl7pPr>
            <a:lvl8pPr marL="3657600" lvl="7" indent="-330200" algn="l">
              <a:lnSpc>
                <a:spcPct val="100000"/>
              </a:lnSpc>
              <a:spcBef>
                <a:spcPts val="320"/>
              </a:spcBef>
              <a:spcAft>
                <a:spcPts val="0"/>
              </a:spcAft>
              <a:buClr>
                <a:schemeClr val="dk1"/>
              </a:buClr>
              <a:buSzPts val="1600"/>
              <a:buFont typeface="Arial"/>
              <a:buChar char="»"/>
              <a:defRPr sz="1600"/>
            </a:lvl8pPr>
            <a:lvl9pPr marL="4114800" lvl="8" indent="-330200" algn="l">
              <a:lnSpc>
                <a:spcPct val="100000"/>
              </a:lnSpc>
              <a:spcBef>
                <a:spcPts val="320"/>
              </a:spcBef>
              <a:spcAft>
                <a:spcPts val="0"/>
              </a:spcAft>
              <a:buClr>
                <a:schemeClr val="dk1"/>
              </a:buClr>
              <a:buSzPts val="1600"/>
              <a:buFont typeface="Arial"/>
              <a:buChar char="»"/>
              <a:defRPr sz="1600"/>
            </a:lvl9pPr>
          </a:lstStyle>
          <a:p>
            <a:endParaRPr/>
          </a:p>
        </p:txBody>
      </p:sp>
      <p:sp>
        <p:nvSpPr>
          <p:cNvPr id="68" name="Google Shape;68;p40"/>
          <p:cNvSpPr txBox="1">
            <a:spLocks noGrp="1"/>
          </p:cNvSpPr>
          <p:nvPr>
            <p:ph type="dt" idx="10"/>
          </p:nvPr>
        </p:nvSpPr>
        <p:spPr>
          <a:xfrm>
            <a:off x="457200" y="6245225"/>
            <a:ext cx="2133600" cy="476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40"/>
          <p:cNvSpPr txBox="1">
            <a:spLocks noGrp="1"/>
          </p:cNvSpPr>
          <p:nvPr>
            <p:ph type="ftr" idx="11"/>
          </p:nvPr>
        </p:nvSpPr>
        <p:spPr>
          <a:xfrm>
            <a:off x="3124200" y="6245225"/>
            <a:ext cx="2895600" cy="476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0"/>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11" name="Google Shape;11;p2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29"/>
          <p:cNvSpPr txBox="1">
            <a:spLocks noGrp="1"/>
          </p:cNvSpPr>
          <p:nvPr>
            <p:ph type="dt" idx="10"/>
          </p:nvPr>
        </p:nvSpPr>
        <p:spPr>
          <a:xfrm>
            <a:off x="457200" y="6245225"/>
            <a:ext cx="2133600" cy="476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29"/>
          <p:cNvSpPr txBox="1">
            <a:spLocks noGrp="1"/>
          </p:cNvSpPr>
          <p:nvPr>
            <p:ph type="ftr" idx="11"/>
          </p:nvPr>
        </p:nvSpPr>
        <p:spPr>
          <a:xfrm>
            <a:off x="3124200" y="6245225"/>
            <a:ext cx="2895600" cy="476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29"/>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84"/>
        <p:cNvGrpSpPr/>
        <p:nvPr/>
      </p:nvGrpSpPr>
      <p:grpSpPr>
        <a:xfrm>
          <a:off x="0" y="0"/>
          <a:ext cx="0" cy="0"/>
          <a:chOff x="0" y="0"/>
          <a:chExt cx="0" cy="0"/>
        </a:xfrm>
      </p:grpSpPr>
      <p:sp>
        <p:nvSpPr>
          <p:cNvPr id="85" name="Google Shape;85;p3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86" name="Google Shape;86;p3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31"/>
          <p:cNvSpPr txBox="1">
            <a:spLocks noGrp="1"/>
          </p:cNvSpPr>
          <p:nvPr>
            <p:ph type="dt" idx="10"/>
          </p:nvPr>
        </p:nvSpPr>
        <p:spPr>
          <a:xfrm>
            <a:off x="457200" y="6245225"/>
            <a:ext cx="2133600" cy="476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8" name="Google Shape;88;p31"/>
          <p:cNvSpPr txBox="1">
            <a:spLocks noGrp="1"/>
          </p:cNvSpPr>
          <p:nvPr>
            <p:ph type="ftr" idx="11"/>
          </p:nvPr>
        </p:nvSpPr>
        <p:spPr>
          <a:xfrm>
            <a:off x="3124200" y="6245225"/>
            <a:ext cx="2895600" cy="476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9" name="Google Shape;89;p31"/>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beststartinlife.gov.uk/" TargetMode="External"/><Relationship Id="rId2" Type="http://schemas.openxmlformats.org/officeDocument/2006/relationships/hyperlink" Target="https://www.bbc.co.uk/tiny-happy-peopl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liverpool.gov.uk/children-and-families/early-years-and-childcare/early-years-pupil-premium-eypp/"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gwladysstreet.com/"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1.png"/><Relationship Id="rId7"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9.jp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
          <p:cNvSpPr txBox="1">
            <a:spLocks noGrp="1"/>
          </p:cNvSpPr>
          <p:nvPr>
            <p:ph type="ctrTitle"/>
          </p:nvPr>
        </p:nvSpPr>
        <p:spPr>
          <a:xfrm>
            <a:off x="395287" y="260350"/>
            <a:ext cx="8353425" cy="23050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600"/>
              <a:buFont typeface="Comic Sans MS"/>
              <a:buNone/>
            </a:pPr>
            <a:r>
              <a:rPr lang="en-US" sz="4600" b="1" i="0" u="none">
                <a:solidFill>
                  <a:schemeClr val="dk1"/>
                </a:solidFill>
                <a:latin typeface="Amatic SC"/>
                <a:ea typeface="Amatic SC"/>
                <a:cs typeface="Amatic SC"/>
                <a:sym typeface="Amatic SC"/>
              </a:rPr>
              <a:t>Welcome to Gwladys Street Community Primary and Nursery School</a:t>
            </a:r>
            <a:endParaRPr>
              <a:latin typeface="Amatic SC"/>
              <a:ea typeface="Amatic SC"/>
              <a:cs typeface="Amatic SC"/>
              <a:sym typeface="Amatic SC"/>
            </a:endParaRPr>
          </a:p>
        </p:txBody>
      </p:sp>
      <p:pic>
        <p:nvPicPr>
          <p:cNvPr id="104" name="Google Shape;104;p1"/>
          <p:cNvPicPr preferRelativeResize="0"/>
          <p:nvPr/>
        </p:nvPicPr>
        <p:blipFill rotWithShape="1">
          <a:blip r:embed="rId3">
            <a:alphaModFix/>
          </a:blip>
          <a:srcRect/>
          <a:stretch/>
        </p:blipFill>
        <p:spPr>
          <a:xfrm>
            <a:off x="2424109" y="5307771"/>
            <a:ext cx="4295775" cy="1333500"/>
          </a:xfrm>
          <a:prstGeom prst="rect">
            <a:avLst/>
          </a:prstGeom>
          <a:noFill/>
          <a:ln>
            <a:noFill/>
          </a:ln>
        </p:spPr>
      </p:pic>
      <p:pic>
        <p:nvPicPr>
          <p:cNvPr id="3" name="Picture 2" descr="A blue and yellow shield with a person in the middle&#10;&#10;AI-generated content may be incorrect.">
            <a:extLst>
              <a:ext uri="{FF2B5EF4-FFF2-40B4-BE49-F238E27FC236}">
                <a16:creationId xmlns:a16="http://schemas.microsoft.com/office/drawing/2014/main" id="{4321E14D-2FB6-DC05-BB2B-76B07FFC6D6E}"/>
              </a:ext>
            </a:extLst>
          </p:cNvPr>
          <p:cNvPicPr>
            <a:picLocks noChangeAspect="1"/>
          </p:cNvPicPr>
          <p:nvPr/>
        </p:nvPicPr>
        <p:blipFill>
          <a:blip r:embed="rId4"/>
          <a:stretch>
            <a:fillRect/>
          </a:stretch>
        </p:blipFill>
        <p:spPr>
          <a:xfrm>
            <a:off x="2798502" y="1957429"/>
            <a:ext cx="3546987" cy="3546987"/>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23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5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Early Learning Goals</a:t>
            </a:r>
            <a:endParaRPr/>
          </a:p>
        </p:txBody>
      </p:sp>
      <p:pic>
        <p:nvPicPr>
          <p:cNvPr id="202" name="Google Shape;202;p53"/>
          <p:cNvPicPr preferRelativeResize="0"/>
          <p:nvPr/>
        </p:nvPicPr>
        <p:blipFill rotWithShape="1">
          <a:blip r:embed="rId3">
            <a:alphaModFix/>
          </a:blip>
          <a:srcRect/>
          <a:stretch/>
        </p:blipFill>
        <p:spPr>
          <a:xfrm>
            <a:off x="457200" y="1417637"/>
            <a:ext cx="5448922" cy="3512528"/>
          </a:xfrm>
          <a:prstGeom prst="rect">
            <a:avLst/>
          </a:prstGeom>
          <a:noFill/>
          <a:ln>
            <a:noFill/>
          </a:ln>
        </p:spPr>
      </p:pic>
      <p:sp>
        <p:nvSpPr>
          <p:cNvPr id="203" name="Google Shape;203;p53"/>
          <p:cNvSpPr txBox="1"/>
          <p:nvPr/>
        </p:nvSpPr>
        <p:spPr>
          <a:xfrm>
            <a:off x="457200" y="5116806"/>
            <a:ext cx="79905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Arial"/>
                <a:ea typeface="Arial"/>
                <a:cs typeface="Arial"/>
                <a:sym typeface="Arial"/>
              </a:rPr>
              <a:t>Please find a copy of the Early Learning  Goals that your child is expected to meet at the end of </a:t>
            </a:r>
            <a:r>
              <a:rPr lang="en-US" sz="2400" b="1" dirty="0"/>
              <a:t>July 2027</a:t>
            </a:r>
            <a:r>
              <a:rPr lang="en-US" sz="2400" b="1"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5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Our expectations..</a:t>
            </a:r>
            <a:endParaRPr/>
          </a:p>
        </p:txBody>
      </p:sp>
      <p:sp>
        <p:nvSpPr>
          <p:cNvPr id="209" name="Google Shape;209;p5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Clr>
                <a:schemeClr val="dk1"/>
              </a:buClr>
              <a:buSzPts val="2800"/>
              <a:buChar char="•"/>
            </a:pPr>
            <a:r>
              <a:rPr lang="en-US" sz="2800" dirty="0"/>
              <a:t>Children attend school every day</a:t>
            </a:r>
            <a:endParaRPr dirty="0"/>
          </a:p>
          <a:p>
            <a:pPr marL="0" lvl="0" indent="0" algn="l" rtl="0">
              <a:lnSpc>
                <a:spcPct val="100000"/>
              </a:lnSpc>
              <a:spcBef>
                <a:spcPts val="0"/>
              </a:spcBef>
              <a:spcAft>
                <a:spcPts val="0"/>
              </a:spcAft>
              <a:buClr>
                <a:schemeClr val="dk1"/>
              </a:buClr>
              <a:buSzPts val="2800"/>
              <a:buFont typeface="Noto Sans Symbols"/>
              <a:buNone/>
            </a:pPr>
            <a:endParaRPr sz="2800" dirty="0"/>
          </a:p>
          <a:p>
            <a:pPr marL="457200" lvl="0" indent="-342900" algn="l" rtl="0">
              <a:lnSpc>
                <a:spcPct val="100000"/>
              </a:lnSpc>
              <a:spcBef>
                <a:spcPts val="0"/>
              </a:spcBef>
              <a:spcAft>
                <a:spcPts val="0"/>
              </a:spcAft>
              <a:buClr>
                <a:schemeClr val="dk1"/>
              </a:buClr>
              <a:buSzPts val="2800"/>
              <a:buChar char="•"/>
            </a:pPr>
            <a:r>
              <a:rPr lang="en-US" sz="2800" dirty="0"/>
              <a:t>Children arrive to school at 8.50</a:t>
            </a:r>
            <a:endParaRPr dirty="0"/>
          </a:p>
          <a:p>
            <a:pPr marL="457200" lvl="0" indent="-165100" algn="l" rtl="0">
              <a:lnSpc>
                <a:spcPct val="100000"/>
              </a:lnSpc>
              <a:spcBef>
                <a:spcPts val="0"/>
              </a:spcBef>
              <a:spcAft>
                <a:spcPts val="0"/>
              </a:spcAft>
              <a:buClr>
                <a:schemeClr val="dk1"/>
              </a:buClr>
              <a:buSzPts val="2800"/>
              <a:buNone/>
            </a:pPr>
            <a:endParaRPr sz="2800" dirty="0"/>
          </a:p>
          <a:p>
            <a:pPr marL="457200" lvl="0" indent="-342900" algn="l" rtl="0">
              <a:lnSpc>
                <a:spcPct val="100000"/>
              </a:lnSpc>
              <a:spcBef>
                <a:spcPts val="0"/>
              </a:spcBef>
              <a:spcAft>
                <a:spcPts val="0"/>
              </a:spcAft>
              <a:buClr>
                <a:schemeClr val="dk1"/>
              </a:buClr>
              <a:buSzPts val="2800"/>
              <a:buChar char="•"/>
            </a:pPr>
            <a:r>
              <a:rPr lang="en-US" sz="2800" dirty="0"/>
              <a:t>Children come to school dressed in full school uniform</a:t>
            </a:r>
            <a:endParaRPr dirty="0"/>
          </a:p>
          <a:p>
            <a:pPr marL="457200" lvl="0" indent="-165100" algn="l" rtl="0">
              <a:lnSpc>
                <a:spcPct val="100000"/>
              </a:lnSpc>
              <a:spcBef>
                <a:spcPts val="0"/>
              </a:spcBef>
              <a:spcAft>
                <a:spcPts val="0"/>
              </a:spcAft>
              <a:buClr>
                <a:schemeClr val="dk1"/>
              </a:buClr>
              <a:buSzPts val="2800"/>
              <a:buNone/>
            </a:pPr>
            <a:endParaRPr sz="2800" dirty="0"/>
          </a:p>
          <a:p>
            <a:pPr marL="457200" lvl="0" indent="-342900" algn="l" rtl="0">
              <a:lnSpc>
                <a:spcPct val="100000"/>
              </a:lnSpc>
              <a:spcBef>
                <a:spcPts val="0"/>
              </a:spcBef>
              <a:spcAft>
                <a:spcPts val="0"/>
              </a:spcAft>
              <a:buClr>
                <a:schemeClr val="dk1"/>
              </a:buClr>
              <a:buSzPts val="2800"/>
              <a:buChar char="•"/>
            </a:pPr>
            <a:r>
              <a:rPr lang="en-US" sz="2800" dirty="0"/>
              <a:t>Your child reads at least five times per week</a:t>
            </a:r>
            <a:endParaRPr dirty="0"/>
          </a:p>
          <a:p>
            <a:pPr marL="457200" lvl="0" indent="-165100" algn="l" rtl="0">
              <a:lnSpc>
                <a:spcPct val="100000"/>
              </a:lnSpc>
              <a:spcBef>
                <a:spcPts val="0"/>
              </a:spcBef>
              <a:spcAft>
                <a:spcPts val="0"/>
              </a:spcAft>
              <a:buClr>
                <a:schemeClr val="dk1"/>
              </a:buClr>
              <a:buSzPts val="2800"/>
              <a:buNone/>
            </a:pPr>
            <a:endParaRPr sz="2800" dirty="0"/>
          </a:p>
          <a:p>
            <a:pPr marL="457200" lvl="0" indent="-342900" algn="l" rtl="0">
              <a:lnSpc>
                <a:spcPct val="100000"/>
              </a:lnSpc>
              <a:spcBef>
                <a:spcPts val="0"/>
              </a:spcBef>
              <a:spcAft>
                <a:spcPts val="0"/>
              </a:spcAft>
              <a:buClr>
                <a:schemeClr val="dk1"/>
              </a:buClr>
              <a:buSzPts val="2800"/>
              <a:buChar char="•"/>
            </a:pPr>
            <a:r>
              <a:rPr lang="en-US" sz="2800" dirty="0"/>
              <a:t>Attend our termly stay and plays if possible</a:t>
            </a:r>
            <a:endParaRPr dirty="0"/>
          </a:p>
          <a:p>
            <a:pPr marL="114300" lvl="0" indent="0" algn="l" rtl="0">
              <a:lnSpc>
                <a:spcPct val="100000"/>
              </a:lnSpc>
              <a:spcBef>
                <a:spcPts val="360"/>
              </a:spcBef>
              <a:spcAft>
                <a:spcPts val="0"/>
              </a:spcAft>
              <a:buSzPts val="1800"/>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9"/>
          <p:cNvSpPr txBox="1">
            <a:spLocks noGrp="1"/>
          </p:cNvSpPr>
          <p:nvPr>
            <p:ph type="title"/>
          </p:nvPr>
        </p:nvSpPr>
        <p:spPr>
          <a:xfrm>
            <a:off x="457200" y="373135"/>
            <a:ext cx="8229600" cy="11398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omic Sans MS"/>
              <a:buNone/>
            </a:pPr>
            <a:r>
              <a:rPr lang="en-US" sz="4900" b="1" i="0">
                <a:solidFill>
                  <a:srgbClr val="0070C0"/>
                </a:solidFill>
                <a:latin typeface="Amatic SC"/>
                <a:ea typeface="Amatic SC"/>
                <a:cs typeface="Amatic SC"/>
                <a:sym typeface="Amatic SC"/>
              </a:rPr>
              <a:t>Ways to support Reading, writing and storytelling</a:t>
            </a:r>
            <a:endParaRPr sz="4900">
              <a:solidFill>
                <a:srgbClr val="0070C0"/>
              </a:solidFill>
              <a:latin typeface="Amatic SC"/>
              <a:ea typeface="Amatic SC"/>
              <a:cs typeface="Amatic SC"/>
              <a:sym typeface="Amatic SC"/>
            </a:endParaRPr>
          </a:p>
        </p:txBody>
      </p:sp>
      <p:sp>
        <p:nvSpPr>
          <p:cNvPr id="215" name="Google Shape;215;p9"/>
          <p:cNvSpPr txBox="1"/>
          <p:nvPr/>
        </p:nvSpPr>
        <p:spPr>
          <a:xfrm>
            <a:off x="457200" y="1512960"/>
            <a:ext cx="7848600" cy="5755381"/>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3200"/>
              <a:buFont typeface="Amatic SC"/>
              <a:buChar char="•"/>
            </a:pPr>
            <a:r>
              <a:rPr lang="en-US" sz="3200" b="1" i="0" u="none" strike="noStrike" cap="none">
                <a:solidFill>
                  <a:schemeClr val="dk1"/>
                </a:solidFill>
                <a:latin typeface="Amatic SC"/>
                <a:ea typeface="Amatic SC"/>
                <a:cs typeface="Amatic SC"/>
                <a:sym typeface="Amatic SC"/>
              </a:rPr>
              <a:t>Please read daily with your children.</a:t>
            </a:r>
            <a:endParaRPr sz="2200" b="1" i="0" u="none" strike="noStrike" cap="none">
              <a:solidFill>
                <a:srgbClr val="000000"/>
              </a:solidFill>
              <a:latin typeface="Amatic SC"/>
              <a:ea typeface="Amatic SC"/>
              <a:cs typeface="Amatic SC"/>
              <a:sym typeface="Amatic SC"/>
            </a:endParaRPr>
          </a:p>
          <a:p>
            <a:pPr marL="342900" marR="0" lvl="0" indent="-342900" algn="l" rtl="0">
              <a:lnSpc>
                <a:spcPct val="100000"/>
              </a:lnSpc>
              <a:spcBef>
                <a:spcPts val="0"/>
              </a:spcBef>
              <a:spcAft>
                <a:spcPts val="0"/>
              </a:spcAft>
              <a:buClr>
                <a:schemeClr val="dk1"/>
              </a:buClr>
              <a:buSzPts val="3200"/>
              <a:buFont typeface="Amatic SC"/>
              <a:buChar char="•"/>
            </a:pPr>
            <a:r>
              <a:rPr lang="en-US" sz="3200" b="1" i="0" u="none" strike="noStrike" cap="none">
                <a:solidFill>
                  <a:schemeClr val="dk1"/>
                </a:solidFill>
                <a:latin typeface="Amatic SC"/>
                <a:ea typeface="Amatic SC"/>
                <a:cs typeface="Amatic SC"/>
                <a:sym typeface="Amatic SC"/>
              </a:rPr>
              <a:t>Ask your children to turn the pages and talk about what they can see happening in the pictures.</a:t>
            </a:r>
            <a:endParaRPr sz="2200" b="1" i="0" u="none" strike="noStrike" cap="none">
              <a:solidFill>
                <a:srgbClr val="000000"/>
              </a:solidFill>
              <a:latin typeface="Amatic SC"/>
              <a:ea typeface="Amatic SC"/>
              <a:cs typeface="Amatic SC"/>
              <a:sym typeface="Amatic SC"/>
            </a:endParaRPr>
          </a:p>
          <a:p>
            <a:pPr marL="342900" marR="0" lvl="0" indent="-342900" algn="l" rtl="0">
              <a:lnSpc>
                <a:spcPct val="100000"/>
              </a:lnSpc>
              <a:spcBef>
                <a:spcPts val="0"/>
              </a:spcBef>
              <a:spcAft>
                <a:spcPts val="0"/>
              </a:spcAft>
              <a:buClr>
                <a:schemeClr val="dk1"/>
              </a:buClr>
              <a:buSzPts val="3200"/>
              <a:buFont typeface="Amatic SC"/>
              <a:buChar char="•"/>
            </a:pPr>
            <a:r>
              <a:rPr lang="en-US" sz="3200" b="1" i="0" u="none" strike="noStrike" cap="none">
                <a:solidFill>
                  <a:schemeClr val="dk1"/>
                </a:solidFill>
                <a:latin typeface="Amatic SC"/>
                <a:ea typeface="Amatic SC"/>
                <a:cs typeface="Amatic SC"/>
                <a:sym typeface="Amatic SC"/>
              </a:rPr>
              <a:t>Ask them to spot letters from their name.</a:t>
            </a:r>
            <a:endParaRPr sz="2200" b="1" i="0" u="none" strike="noStrike" cap="none">
              <a:solidFill>
                <a:srgbClr val="000000"/>
              </a:solidFill>
              <a:latin typeface="Amatic SC"/>
              <a:ea typeface="Amatic SC"/>
              <a:cs typeface="Amatic SC"/>
              <a:sym typeface="Amatic SC"/>
            </a:endParaRPr>
          </a:p>
          <a:p>
            <a:pPr marL="342900" marR="0" lvl="0" indent="-342900" algn="l" rtl="0">
              <a:lnSpc>
                <a:spcPct val="100000"/>
              </a:lnSpc>
              <a:spcBef>
                <a:spcPts val="0"/>
              </a:spcBef>
              <a:spcAft>
                <a:spcPts val="0"/>
              </a:spcAft>
              <a:buClr>
                <a:schemeClr val="dk1"/>
              </a:buClr>
              <a:buSzPts val="3200"/>
              <a:buFont typeface="Amatic SC"/>
              <a:buChar char="•"/>
            </a:pPr>
            <a:r>
              <a:rPr lang="en-US" sz="3200" b="1" i="0" u="none" strike="noStrike" cap="none">
                <a:solidFill>
                  <a:schemeClr val="dk1"/>
                </a:solidFill>
                <a:latin typeface="Amatic SC"/>
                <a:ea typeface="Amatic SC"/>
                <a:cs typeface="Amatic SC"/>
                <a:sym typeface="Amatic SC"/>
              </a:rPr>
              <a:t>Make up stories with your children when you are walking to school.</a:t>
            </a:r>
            <a:endParaRPr sz="3200" b="1" i="0" u="none" strike="noStrike" cap="none">
              <a:solidFill>
                <a:schemeClr val="dk1"/>
              </a:solidFill>
              <a:latin typeface="Amatic SC"/>
              <a:ea typeface="Amatic SC"/>
              <a:cs typeface="Amatic SC"/>
              <a:sym typeface="Amatic SC"/>
            </a:endParaRPr>
          </a:p>
          <a:p>
            <a:pPr marL="342900" marR="0" lvl="0" indent="-342900" algn="l" rtl="0">
              <a:lnSpc>
                <a:spcPct val="100000"/>
              </a:lnSpc>
              <a:spcBef>
                <a:spcPts val="0"/>
              </a:spcBef>
              <a:spcAft>
                <a:spcPts val="0"/>
              </a:spcAft>
              <a:buClr>
                <a:schemeClr val="dk1"/>
              </a:buClr>
              <a:buSzPts val="3200"/>
              <a:buFont typeface="Amatic SC"/>
              <a:buChar char="•"/>
            </a:pPr>
            <a:r>
              <a:rPr lang="en-US" sz="3200" b="1" i="0" u="none" strike="noStrike" cap="none">
                <a:solidFill>
                  <a:schemeClr val="dk1"/>
                </a:solidFill>
                <a:latin typeface="Amatic SC"/>
                <a:ea typeface="Amatic SC"/>
                <a:cs typeface="Amatic SC"/>
                <a:sym typeface="Amatic SC"/>
              </a:rPr>
              <a:t>Sing Nursery rhymes regularly.</a:t>
            </a:r>
            <a:endParaRPr sz="3200" b="1" i="0" u="none" strike="noStrike" cap="none">
              <a:solidFill>
                <a:schemeClr val="dk1"/>
              </a:solidFill>
              <a:latin typeface="Amatic SC"/>
              <a:ea typeface="Amatic SC"/>
              <a:cs typeface="Amatic SC"/>
              <a:sym typeface="Amatic SC"/>
            </a:endParaRPr>
          </a:p>
          <a:p>
            <a:pPr marL="342900" marR="0" lvl="0" indent="-342900" algn="l" rtl="0">
              <a:lnSpc>
                <a:spcPct val="100000"/>
              </a:lnSpc>
              <a:spcBef>
                <a:spcPts val="0"/>
              </a:spcBef>
              <a:spcAft>
                <a:spcPts val="0"/>
              </a:spcAft>
              <a:buClr>
                <a:schemeClr val="dk1"/>
              </a:buClr>
              <a:buSzPts val="3200"/>
              <a:buFont typeface="Amatic SC"/>
              <a:buChar char="•"/>
            </a:pPr>
            <a:r>
              <a:rPr lang="en-US" sz="3200" b="1" i="0" u="none" strike="noStrike" cap="none">
                <a:solidFill>
                  <a:schemeClr val="dk1"/>
                </a:solidFill>
                <a:latin typeface="Amatic SC"/>
                <a:ea typeface="Amatic SC"/>
                <a:cs typeface="Amatic SC"/>
                <a:sym typeface="Amatic SC"/>
              </a:rPr>
              <a:t>Use toys and puppets as characters to bring stories alive.</a:t>
            </a:r>
            <a:endParaRPr sz="3200" b="1" i="0" u="none" strike="noStrike" cap="none">
              <a:solidFill>
                <a:schemeClr val="dk1"/>
              </a:solidFill>
              <a:latin typeface="Amatic SC"/>
              <a:ea typeface="Amatic SC"/>
              <a:cs typeface="Amatic SC"/>
              <a:sym typeface="Amatic SC"/>
            </a:endParaRPr>
          </a:p>
          <a:p>
            <a:pPr marL="342900" marR="0" lvl="0" indent="-342900" algn="l" rtl="0">
              <a:lnSpc>
                <a:spcPct val="100000"/>
              </a:lnSpc>
              <a:spcBef>
                <a:spcPts val="0"/>
              </a:spcBef>
              <a:spcAft>
                <a:spcPts val="0"/>
              </a:spcAft>
              <a:buClr>
                <a:schemeClr val="dk1"/>
              </a:buClr>
              <a:buSzPts val="3200"/>
              <a:buFont typeface="Amatic SC"/>
              <a:buChar char="•"/>
            </a:pPr>
            <a:r>
              <a:rPr lang="en-US" sz="3200" b="1" i="0" u="none" strike="noStrike" cap="none">
                <a:solidFill>
                  <a:schemeClr val="dk1"/>
                </a:solidFill>
                <a:latin typeface="Amatic SC"/>
                <a:ea typeface="Amatic SC"/>
                <a:cs typeface="Amatic SC"/>
                <a:sym typeface="Amatic SC"/>
              </a:rPr>
              <a:t>Please speak to your child’s key person or class teacher if you would like any support with reading.</a:t>
            </a:r>
            <a:endParaRPr sz="3200" b="1" i="0" u="none" strike="noStrike" cap="none">
              <a:solidFill>
                <a:schemeClr val="dk1"/>
              </a:solidFill>
              <a:latin typeface="Amatic SC"/>
              <a:ea typeface="Amatic SC"/>
              <a:cs typeface="Amatic SC"/>
              <a:sym typeface="Amatic SC"/>
            </a:endParaRPr>
          </a:p>
          <a:p>
            <a:pPr marL="342900" marR="0" lvl="0" indent="-34290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omic Sans MS"/>
              <a:ea typeface="Comic Sans MS"/>
              <a:cs typeface="Comic Sans MS"/>
              <a:sym typeface="Comic Sans MS"/>
            </a:endParaRPr>
          </a:p>
          <a:p>
            <a:pPr marL="342900" marR="0" lvl="0" indent="-342900" algn="ctr" rtl="0">
              <a:lnSpc>
                <a:spcPct val="100000"/>
              </a:lnSpc>
              <a:spcBef>
                <a:spcPts val="0"/>
              </a:spcBef>
              <a:spcAft>
                <a:spcPts val="0"/>
              </a:spcAft>
              <a:buClr>
                <a:schemeClr val="dk1"/>
              </a:buClr>
              <a:buSzPts val="2400"/>
              <a:buFont typeface="Comic Sans MS"/>
              <a:buNone/>
            </a:pPr>
            <a:r>
              <a:rPr lang="en-US" sz="2400" b="1" i="0" u="none" strike="noStrike" cap="none">
                <a:solidFill>
                  <a:schemeClr val="dk1"/>
                </a:solidFill>
                <a:latin typeface="Comic Sans MS"/>
                <a:ea typeface="Comic Sans MS"/>
                <a:cs typeface="Comic Sans MS"/>
                <a:sym typeface="Comic Sans MS"/>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5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Read, Write, Inc.</a:t>
            </a:r>
            <a:endParaRPr/>
          </a:p>
        </p:txBody>
      </p:sp>
      <p:sp>
        <p:nvSpPr>
          <p:cNvPr id="221" name="Google Shape;221;p55"/>
          <p:cNvSpPr txBox="1">
            <a:spLocks noGrp="1"/>
          </p:cNvSpPr>
          <p:nvPr>
            <p:ph type="body" idx="1"/>
          </p:nvPr>
        </p:nvSpPr>
        <p:spPr>
          <a:xfrm>
            <a:off x="457200" y="1600199"/>
            <a:ext cx="8229600" cy="4983163"/>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a:t>Phonics  - the sounds that our alphabet represent.</a:t>
            </a:r>
            <a:endParaRPr/>
          </a:p>
          <a:p>
            <a:pPr marL="457200" lvl="0" indent="-342900" algn="l" rtl="0">
              <a:lnSpc>
                <a:spcPct val="100000"/>
              </a:lnSpc>
              <a:spcBef>
                <a:spcPts val="360"/>
              </a:spcBef>
              <a:spcAft>
                <a:spcPts val="0"/>
              </a:spcAft>
              <a:buSzPts val="1800"/>
              <a:buChar char="•"/>
            </a:pPr>
            <a:r>
              <a:rPr lang="en-US"/>
              <a:t>We have 26 letters, 44 sounds and many more ways of writing those sounds. </a:t>
            </a:r>
            <a:endParaRPr/>
          </a:p>
          <a:p>
            <a:pPr marL="0" lvl="0" indent="0" algn="l" rtl="0">
              <a:lnSpc>
                <a:spcPct val="100000"/>
              </a:lnSpc>
              <a:spcBef>
                <a:spcPts val="360"/>
              </a:spcBef>
              <a:spcAft>
                <a:spcPts val="0"/>
              </a:spcAft>
              <a:buSzPts val="1800"/>
              <a:buFont typeface="Noto Sans Symbols"/>
              <a:buNone/>
            </a:pPr>
            <a:r>
              <a:rPr lang="en-US"/>
              <a:t>    </a:t>
            </a:r>
            <a:r>
              <a:rPr lang="en-US" b="1"/>
              <a:t>or         au        aw               ow        ow </a:t>
            </a:r>
            <a:endParaRPr/>
          </a:p>
          <a:p>
            <a:pPr marL="0" lvl="0" indent="0" algn="l" rtl="0">
              <a:lnSpc>
                <a:spcPct val="100000"/>
              </a:lnSpc>
              <a:spcBef>
                <a:spcPts val="360"/>
              </a:spcBef>
              <a:spcAft>
                <a:spcPts val="0"/>
              </a:spcAft>
              <a:buSzPts val="1800"/>
              <a:buFont typeface="Noto Sans Symbols"/>
              <a:buNone/>
            </a:pPr>
            <a:r>
              <a:rPr lang="en-US"/>
              <a:t>  for      Paul      yawn                cow      snow</a:t>
            </a:r>
            <a:endParaRPr/>
          </a:p>
          <a:p>
            <a:pPr marL="114300" lvl="0" indent="0" algn="l" rtl="0">
              <a:lnSpc>
                <a:spcPct val="100000"/>
              </a:lnSpc>
              <a:spcBef>
                <a:spcPts val="360"/>
              </a:spcBef>
              <a:spcAft>
                <a:spcPts val="0"/>
              </a:spcAft>
              <a:buSzPts val="1800"/>
              <a:buNone/>
            </a:pPr>
            <a:endParaRPr/>
          </a:p>
        </p:txBody>
      </p:sp>
      <p:pic>
        <p:nvPicPr>
          <p:cNvPr id="222" name="Google Shape;222;p55"/>
          <p:cNvPicPr preferRelativeResize="0"/>
          <p:nvPr/>
        </p:nvPicPr>
        <p:blipFill rotWithShape="1">
          <a:blip r:embed="rId3">
            <a:alphaModFix/>
          </a:blip>
          <a:srcRect/>
          <a:stretch/>
        </p:blipFill>
        <p:spPr>
          <a:xfrm>
            <a:off x="459911" y="4807635"/>
            <a:ext cx="1081645" cy="1695450"/>
          </a:xfrm>
          <a:prstGeom prst="rect">
            <a:avLst/>
          </a:prstGeom>
          <a:noFill/>
          <a:ln>
            <a:noFill/>
          </a:ln>
        </p:spPr>
      </p:pic>
      <p:pic>
        <p:nvPicPr>
          <p:cNvPr id="223" name="Google Shape;223;p55"/>
          <p:cNvPicPr preferRelativeResize="0"/>
          <p:nvPr/>
        </p:nvPicPr>
        <p:blipFill rotWithShape="1">
          <a:blip r:embed="rId4">
            <a:alphaModFix/>
          </a:blip>
          <a:srcRect/>
          <a:stretch/>
        </p:blipFill>
        <p:spPr>
          <a:xfrm>
            <a:off x="1746343" y="4807635"/>
            <a:ext cx="1239343" cy="1695450"/>
          </a:xfrm>
          <a:prstGeom prst="rect">
            <a:avLst/>
          </a:prstGeom>
          <a:noFill/>
          <a:ln>
            <a:noFill/>
          </a:ln>
        </p:spPr>
      </p:pic>
      <p:pic>
        <p:nvPicPr>
          <p:cNvPr id="224" name="Google Shape;224;p55"/>
          <p:cNvPicPr preferRelativeResize="0"/>
          <p:nvPr/>
        </p:nvPicPr>
        <p:blipFill rotWithShape="1">
          <a:blip r:embed="rId5">
            <a:alphaModFix/>
          </a:blip>
          <a:srcRect/>
          <a:stretch/>
        </p:blipFill>
        <p:spPr>
          <a:xfrm>
            <a:off x="3204052" y="4807635"/>
            <a:ext cx="1367947" cy="1845904"/>
          </a:xfrm>
          <a:prstGeom prst="rect">
            <a:avLst/>
          </a:prstGeom>
          <a:noFill/>
          <a:ln>
            <a:noFill/>
          </a:ln>
        </p:spPr>
      </p:pic>
      <p:pic>
        <p:nvPicPr>
          <p:cNvPr id="225" name="Google Shape;225;p55"/>
          <p:cNvPicPr preferRelativeResize="0"/>
          <p:nvPr/>
        </p:nvPicPr>
        <p:blipFill rotWithShape="1">
          <a:blip r:embed="rId6">
            <a:alphaModFix/>
          </a:blip>
          <a:srcRect/>
          <a:stretch/>
        </p:blipFill>
        <p:spPr>
          <a:xfrm>
            <a:off x="6043612" y="4793715"/>
            <a:ext cx="1171575" cy="1695450"/>
          </a:xfrm>
          <a:prstGeom prst="rect">
            <a:avLst/>
          </a:prstGeom>
          <a:noFill/>
          <a:ln>
            <a:noFill/>
          </a:ln>
        </p:spPr>
      </p:pic>
      <p:pic>
        <p:nvPicPr>
          <p:cNvPr id="226" name="Google Shape;226;p55"/>
          <p:cNvPicPr preferRelativeResize="0"/>
          <p:nvPr/>
        </p:nvPicPr>
        <p:blipFill rotWithShape="1">
          <a:blip r:embed="rId7">
            <a:alphaModFix/>
          </a:blip>
          <a:srcRect/>
          <a:stretch/>
        </p:blipFill>
        <p:spPr>
          <a:xfrm>
            <a:off x="7701756" y="4807635"/>
            <a:ext cx="1087437" cy="15811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a:extLst>
            <a:ext uri="{FF2B5EF4-FFF2-40B4-BE49-F238E27FC236}">
              <a16:creationId xmlns:a16="http://schemas.microsoft.com/office/drawing/2014/main" id="{8FC5E929-DE81-9A7F-4EBA-0B8CFD9D8F32}"/>
            </a:ext>
          </a:extLst>
        </p:cNvPr>
        <p:cNvGrpSpPr/>
        <p:nvPr/>
      </p:nvGrpSpPr>
      <p:grpSpPr>
        <a:xfrm>
          <a:off x="0" y="0"/>
          <a:ext cx="0" cy="0"/>
          <a:chOff x="0" y="0"/>
          <a:chExt cx="0" cy="0"/>
        </a:xfrm>
      </p:grpSpPr>
      <p:sp>
        <p:nvSpPr>
          <p:cNvPr id="220" name="Google Shape;220;p55">
            <a:extLst>
              <a:ext uri="{FF2B5EF4-FFF2-40B4-BE49-F238E27FC236}">
                <a16:creationId xmlns:a16="http://schemas.microsoft.com/office/drawing/2014/main" id="{270B7278-807E-6BA3-DF9E-4E8539ED4613}"/>
              </a:ext>
            </a:extLst>
          </p:cNvPr>
          <p:cNvSpPr txBox="1">
            <a:spLocks noGrp="1"/>
          </p:cNvSpPr>
          <p:nvPr>
            <p:ph type="title"/>
          </p:nvPr>
        </p:nvSpPr>
        <p:spPr>
          <a:xfrm>
            <a:off x="-938980" y="-245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t>Read, Write, Inc.</a:t>
            </a:r>
            <a:endParaRPr dirty="0"/>
          </a:p>
        </p:txBody>
      </p:sp>
      <p:sp>
        <p:nvSpPr>
          <p:cNvPr id="221" name="Google Shape;221;p55">
            <a:extLst>
              <a:ext uri="{FF2B5EF4-FFF2-40B4-BE49-F238E27FC236}">
                <a16:creationId xmlns:a16="http://schemas.microsoft.com/office/drawing/2014/main" id="{C79DE49D-85E1-2FC6-1310-77CF5CC6A16A}"/>
              </a:ext>
            </a:extLst>
          </p:cNvPr>
          <p:cNvSpPr txBox="1">
            <a:spLocks noGrp="1"/>
          </p:cNvSpPr>
          <p:nvPr>
            <p:ph type="body" idx="1"/>
          </p:nvPr>
        </p:nvSpPr>
        <p:spPr>
          <a:xfrm>
            <a:off x="457200" y="1140543"/>
            <a:ext cx="8229600" cy="5442820"/>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360"/>
              </a:spcBef>
              <a:spcAft>
                <a:spcPts val="0"/>
              </a:spcAft>
              <a:buSzPts val="1800"/>
              <a:buNone/>
            </a:pPr>
            <a:r>
              <a:rPr lang="en-GB" dirty="0"/>
              <a:t>By the end of Reception, it is expected that  all children can read 25 single letter sounds as well as 10 ‘special friends’</a:t>
            </a:r>
          </a:p>
          <a:p>
            <a:pPr marL="114300" lvl="0" indent="0" algn="l" rtl="0">
              <a:lnSpc>
                <a:spcPct val="100000"/>
              </a:lnSpc>
              <a:spcBef>
                <a:spcPts val="360"/>
              </a:spcBef>
              <a:spcAft>
                <a:spcPts val="0"/>
              </a:spcAft>
              <a:buSzPts val="1800"/>
              <a:buNone/>
            </a:pPr>
            <a:endParaRPr lang="en-GB" dirty="0"/>
          </a:p>
          <a:p>
            <a:pPr marL="114300" lvl="0" indent="0" algn="l" rtl="0">
              <a:lnSpc>
                <a:spcPct val="100000"/>
              </a:lnSpc>
              <a:spcBef>
                <a:spcPts val="360"/>
              </a:spcBef>
              <a:spcAft>
                <a:spcPts val="0"/>
              </a:spcAft>
              <a:buSzPts val="1800"/>
              <a:buNone/>
            </a:pPr>
            <a:r>
              <a:rPr lang="en-GB" dirty="0" err="1"/>
              <a:t>Sh</a:t>
            </a:r>
            <a:r>
              <a:rPr lang="en-GB" dirty="0"/>
              <a:t>   </a:t>
            </a:r>
            <a:r>
              <a:rPr lang="en-GB" dirty="0" err="1"/>
              <a:t>ch</a:t>
            </a:r>
            <a:r>
              <a:rPr lang="en-GB" dirty="0"/>
              <a:t>    </a:t>
            </a:r>
            <a:r>
              <a:rPr lang="en-GB" dirty="0" err="1"/>
              <a:t>th</a:t>
            </a:r>
            <a:r>
              <a:rPr lang="en-GB" dirty="0"/>
              <a:t>    </a:t>
            </a:r>
            <a:r>
              <a:rPr lang="en-GB" dirty="0" err="1"/>
              <a:t>nk</a:t>
            </a:r>
            <a:r>
              <a:rPr lang="en-GB" dirty="0"/>
              <a:t>    ng    ss  ff   </a:t>
            </a:r>
            <a:r>
              <a:rPr lang="en-GB" dirty="0" err="1"/>
              <a:t>ll</a:t>
            </a:r>
            <a:r>
              <a:rPr lang="en-GB" dirty="0"/>
              <a:t>  </a:t>
            </a:r>
            <a:r>
              <a:rPr lang="en-GB" dirty="0" err="1"/>
              <a:t>zz</a:t>
            </a:r>
            <a:r>
              <a:rPr lang="en-GB" dirty="0"/>
              <a:t>   ck  </a:t>
            </a:r>
            <a:r>
              <a:rPr lang="en-GB" dirty="0" err="1"/>
              <a:t>qu</a:t>
            </a:r>
            <a:endParaRPr lang="en-GB" dirty="0"/>
          </a:p>
          <a:p>
            <a:pPr marL="114300" lvl="0" indent="0" algn="l" rtl="0">
              <a:lnSpc>
                <a:spcPct val="100000"/>
              </a:lnSpc>
              <a:spcBef>
                <a:spcPts val="360"/>
              </a:spcBef>
              <a:spcAft>
                <a:spcPts val="0"/>
              </a:spcAft>
              <a:buSzPts val="1800"/>
              <a:buNone/>
            </a:pPr>
            <a:endParaRPr lang="en-GB" dirty="0"/>
          </a:p>
          <a:p>
            <a:pPr marL="114300" lvl="0" indent="0" algn="l" rtl="0">
              <a:lnSpc>
                <a:spcPct val="100000"/>
              </a:lnSpc>
              <a:spcBef>
                <a:spcPts val="360"/>
              </a:spcBef>
              <a:spcAft>
                <a:spcPts val="0"/>
              </a:spcAft>
              <a:buSzPts val="1800"/>
              <a:buNone/>
            </a:pPr>
            <a:r>
              <a:rPr lang="en-GB" dirty="0"/>
              <a:t>It is also expected that children can read simple ‘irregular’ words such as ‘the’, ‘I’, ‘no’, ‘go’.</a:t>
            </a:r>
          </a:p>
        </p:txBody>
      </p:sp>
    </p:spTree>
    <p:extLst>
      <p:ext uri="{BB962C8B-B14F-4D97-AF65-F5344CB8AC3E}">
        <p14:creationId xmlns:p14="http://schemas.microsoft.com/office/powerpoint/2010/main" val="242905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1">
                                            <p:txEl>
                                              <p:pRg st="2" end="2"/>
                                            </p:txEl>
                                          </p:spTgt>
                                        </p:tgtEl>
                                        <p:attrNameLst>
                                          <p:attrName>style.visibility</p:attrName>
                                        </p:attrNameLst>
                                      </p:cBhvr>
                                      <p:to>
                                        <p:strVal val="visible"/>
                                      </p:to>
                                    </p:set>
                                    <p:anim calcmode="lin" valueType="num">
                                      <p:cBhvr additive="base">
                                        <p:cTn id="7" dur="500" fill="hold"/>
                                        <p:tgtEl>
                                          <p:spTgt spid="22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1">
                                            <p:txEl>
                                              <p:pRg st="4" end="4"/>
                                            </p:txEl>
                                          </p:spTgt>
                                        </p:tgtEl>
                                        <p:attrNameLst>
                                          <p:attrName>style.visibility</p:attrName>
                                        </p:attrNameLst>
                                      </p:cBhvr>
                                      <p:to>
                                        <p:strVal val="visible"/>
                                      </p:to>
                                    </p:set>
                                    <p:anim calcmode="lin" valueType="num">
                                      <p:cBhvr additive="base">
                                        <p:cTn id="13" dur="500" fill="hold"/>
                                        <p:tgtEl>
                                          <p:spTgt spid="22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57"/>
          <p:cNvSpPr txBox="1">
            <a:spLocks noGrp="1"/>
          </p:cNvSpPr>
          <p:nvPr>
            <p:ph type="title"/>
          </p:nvPr>
        </p:nvSpPr>
        <p:spPr>
          <a:xfrm>
            <a:off x="457200" y="1602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Blending Sounds</a:t>
            </a:r>
            <a:endParaRPr/>
          </a:p>
        </p:txBody>
      </p:sp>
      <p:sp>
        <p:nvSpPr>
          <p:cNvPr id="232" name="Google Shape;232;p57"/>
          <p:cNvSpPr txBox="1">
            <a:spLocks noGrp="1"/>
          </p:cNvSpPr>
          <p:nvPr>
            <p:ph type="body" idx="1"/>
          </p:nvPr>
        </p:nvSpPr>
        <p:spPr>
          <a:xfrm>
            <a:off x="316523" y="986374"/>
            <a:ext cx="8229600" cy="5097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Font typeface="Noto Sans Symbols"/>
              <a:buNone/>
            </a:pPr>
            <a:r>
              <a:rPr lang="en-US"/>
              <a:t>Once the children have learnt some sounds they can start to blend them to begin to read words.</a:t>
            </a:r>
            <a:endParaRPr/>
          </a:p>
          <a:p>
            <a:pPr marL="457200" lvl="0" indent="-342900" algn="l" rtl="0">
              <a:lnSpc>
                <a:spcPct val="100000"/>
              </a:lnSpc>
              <a:spcBef>
                <a:spcPts val="360"/>
              </a:spcBef>
              <a:spcAft>
                <a:spcPts val="0"/>
              </a:spcAft>
              <a:buSzPts val="1800"/>
              <a:buChar char="•"/>
            </a:pPr>
            <a:r>
              <a:rPr lang="en-US"/>
              <a:t>Fred the Frog helps us to learn our sounds!</a:t>
            </a:r>
            <a:endParaRPr/>
          </a:p>
          <a:p>
            <a:pPr marL="457200" lvl="0" indent="-342900" algn="l" rtl="0">
              <a:lnSpc>
                <a:spcPct val="100000"/>
              </a:lnSpc>
              <a:spcBef>
                <a:spcPts val="360"/>
              </a:spcBef>
              <a:spcAft>
                <a:spcPts val="0"/>
              </a:spcAft>
              <a:buSzPts val="1800"/>
              <a:buChar char="•"/>
            </a:pPr>
            <a:r>
              <a:rPr lang="en-US"/>
              <a:t>He only speaks in sounds!</a:t>
            </a:r>
            <a:endParaRPr/>
          </a:p>
          <a:p>
            <a:pPr marL="457200" lvl="0" indent="-342900" algn="l" rtl="0">
              <a:lnSpc>
                <a:spcPct val="100000"/>
              </a:lnSpc>
              <a:spcBef>
                <a:spcPts val="360"/>
              </a:spcBef>
              <a:spcAft>
                <a:spcPts val="0"/>
              </a:spcAft>
              <a:buSzPts val="1800"/>
              <a:buChar char="•"/>
            </a:pPr>
            <a:r>
              <a:rPr lang="en-US"/>
              <a:t>He helps the children listen to the sounds and begin to blend the words without reading them.</a:t>
            </a:r>
            <a:endParaRPr/>
          </a:p>
          <a:p>
            <a:pPr marL="457200" lvl="0" indent="-342900" algn="l" rtl="0">
              <a:lnSpc>
                <a:spcPct val="100000"/>
              </a:lnSpc>
              <a:spcBef>
                <a:spcPts val="360"/>
              </a:spcBef>
              <a:spcAft>
                <a:spcPts val="0"/>
              </a:spcAft>
              <a:buSzPts val="1800"/>
              <a:buChar char="•"/>
            </a:pPr>
            <a:r>
              <a:rPr lang="en-US"/>
              <a:t>Try ‘Fred talking’ at home to </a:t>
            </a:r>
            <a:endParaRPr/>
          </a:p>
          <a:p>
            <a:pPr marL="114300" lvl="0" indent="0" algn="l" rtl="0">
              <a:lnSpc>
                <a:spcPct val="100000"/>
              </a:lnSpc>
              <a:spcBef>
                <a:spcPts val="360"/>
              </a:spcBef>
              <a:spcAft>
                <a:spcPts val="0"/>
              </a:spcAft>
              <a:buSzPts val="1800"/>
              <a:buNone/>
            </a:pPr>
            <a:r>
              <a:rPr lang="en-US"/>
              <a:t>Prepare your child for September.</a:t>
            </a:r>
            <a:endParaRPr/>
          </a:p>
          <a:p>
            <a:pPr marL="457200" lvl="0" indent="-228600" algn="l" rtl="0">
              <a:lnSpc>
                <a:spcPct val="100000"/>
              </a:lnSpc>
              <a:spcBef>
                <a:spcPts val="360"/>
              </a:spcBef>
              <a:spcAft>
                <a:spcPts val="0"/>
              </a:spcAft>
              <a:buSzPts val="1800"/>
              <a:buNone/>
            </a:pPr>
            <a:endParaRPr/>
          </a:p>
          <a:p>
            <a:pPr marL="457200" lvl="0" indent="-228600" algn="l" rtl="0">
              <a:lnSpc>
                <a:spcPct val="100000"/>
              </a:lnSpc>
              <a:spcBef>
                <a:spcPts val="360"/>
              </a:spcBef>
              <a:spcAft>
                <a:spcPts val="0"/>
              </a:spcAft>
              <a:buClr>
                <a:schemeClr val="dk1"/>
              </a:buClr>
              <a:buSzPts val="1800"/>
              <a:buNone/>
            </a:pPr>
            <a:endParaRPr/>
          </a:p>
        </p:txBody>
      </p:sp>
      <p:pic>
        <p:nvPicPr>
          <p:cNvPr id="233" name="Google Shape;233;p57"/>
          <p:cNvPicPr preferRelativeResize="0"/>
          <p:nvPr/>
        </p:nvPicPr>
        <p:blipFill rotWithShape="1">
          <a:blip r:embed="rId3">
            <a:alphaModFix/>
          </a:blip>
          <a:srcRect/>
          <a:stretch/>
        </p:blipFill>
        <p:spPr>
          <a:xfrm>
            <a:off x="6607484" y="5183945"/>
            <a:ext cx="2079315" cy="131532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Comic Sans MS"/>
              <a:buNone/>
            </a:pPr>
            <a:r>
              <a:rPr lang="en-US" sz="5200" b="1" i="0" u="none">
                <a:solidFill>
                  <a:srgbClr val="0070C0"/>
                </a:solidFill>
                <a:latin typeface="Amatic SC"/>
                <a:ea typeface="Amatic SC"/>
                <a:cs typeface="Amatic SC"/>
                <a:sym typeface="Amatic SC"/>
              </a:rPr>
              <a:t>Home reading</a:t>
            </a:r>
            <a:endParaRPr sz="5200" b="1">
              <a:solidFill>
                <a:srgbClr val="0070C0"/>
              </a:solidFill>
              <a:latin typeface="Amatic SC"/>
              <a:ea typeface="Amatic SC"/>
              <a:cs typeface="Amatic SC"/>
              <a:sym typeface="Amatic SC"/>
            </a:endParaRPr>
          </a:p>
        </p:txBody>
      </p:sp>
      <p:pic>
        <p:nvPicPr>
          <p:cNvPr id="239" name="Google Shape;239;p10" descr="MP900438615[1]"/>
          <p:cNvPicPr preferRelativeResize="0"/>
          <p:nvPr/>
        </p:nvPicPr>
        <p:blipFill rotWithShape="1">
          <a:blip r:embed="rId3">
            <a:alphaModFix/>
          </a:blip>
          <a:srcRect/>
          <a:stretch/>
        </p:blipFill>
        <p:spPr>
          <a:xfrm>
            <a:off x="1547812" y="1268412"/>
            <a:ext cx="5505450" cy="4635500"/>
          </a:xfrm>
          <a:prstGeom prst="rect">
            <a:avLst/>
          </a:prstGeom>
          <a:noFill/>
          <a:ln>
            <a:noFill/>
          </a:ln>
        </p:spPr>
      </p:pic>
      <p:sp>
        <p:nvSpPr>
          <p:cNvPr id="240" name="Google Shape;240;p10"/>
          <p:cNvSpPr/>
          <p:nvPr/>
        </p:nvSpPr>
        <p:spPr>
          <a:xfrm>
            <a:off x="395313" y="1341454"/>
            <a:ext cx="2437348" cy="924176"/>
          </a:xfrm>
          <a:prstGeom prst="rect">
            <a:avLst/>
          </a:prstGeom>
        </p:spPr>
        <p:txBody>
          <a:bodyPr>
            <a:prstTxWarp prst="textPlain">
              <a:avLst/>
            </a:prstTxWarp>
          </a:bodyPr>
          <a:lstStyle/>
          <a:p>
            <a:pPr lvl="0" algn="l"/>
            <a:r>
              <a:rPr b="0" i="0">
                <a:ln w="9525" cap="flat" cmpd="sng">
                  <a:solidFill>
                    <a:srgbClr val="000000"/>
                  </a:solidFill>
                  <a:prstDash val="solid"/>
                  <a:miter lim="800000"/>
                  <a:headEnd type="none" w="sm" len="sm"/>
                  <a:tailEnd type="none" w="sm" len="sm"/>
                </a:ln>
                <a:solidFill>
                  <a:srgbClr val="0000FF"/>
                </a:solidFill>
                <a:latin typeface="Amatic SC"/>
              </a:rPr>
              <a:t>5 - 10 minutes  </a:t>
            </a:r>
          </a:p>
        </p:txBody>
      </p:sp>
      <p:sp>
        <p:nvSpPr>
          <p:cNvPr id="241" name="Google Shape;241;p10"/>
          <p:cNvSpPr/>
          <p:nvPr/>
        </p:nvSpPr>
        <p:spPr>
          <a:xfrm>
            <a:off x="5978780" y="5402000"/>
            <a:ext cx="2437324" cy="843075"/>
          </a:xfrm>
          <a:prstGeom prst="rect">
            <a:avLst/>
          </a:prstGeom>
        </p:spPr>
        <p:txBody>
          <a:bodyPr>
            <a:prstTxWarp prst="textPlain">
              <a:avLst/>
            </a:prstTxWarp>
          </a:bodyPr>
          <a:lstStyle/>
          <a:p>
            <a:pPr lvl="0" algn="l"/>
            <a:r>
              <a:rPr b="0" i="0">
                <a:ln w="9525" cap="flat" cmpd="sng">
                  <a:solidFill>
                    <a:srgbClr val="000000"/>
                  </a:solidFill>
                  <a:prstDash val="solid"/>
                  <a:miter lim="800000"/>
                  <a:headEnd type="none" w="sm" len="sm"/>
                  <a:tailEnd type="none" w="sm" len="sm"/>
                </a:ln>
                <a:solidFill>
                  <a:srgbClr val="3366FF"/>
                </a:solidFill>
                <a:latin typeface="Amatic SC"/>
              </a:rPr>
              <a:t>Quiet place </a:t>
            </a:r>
          </a:p>
        </p:txBody>
      </p:sp>
      <p:sp>
        <p:nvSpPr>
          <p:cNvPr id="242" name="Google Shape;242;p10"/>
          <p:cNvSpPr/>
          <p:nvPr/>
        </p:nvSpPr>
        <p:spPr>
          <a:xfrm>
            <a:off x="395266" y="5903901"/>
            <a:ext cx="4176731" cy="645601"/>
          </a:xfrm>
          <a:prstGeom prst="rect">
            <a:avLst/>
          </a:prstGeom>
        </p:spPr>
        <p:txBody>
          <a:bodyPr>
            <a:prstTxWarp prst="textPlain">
              <a:avLst/>
            </a:prstTxWarp>
          </a:bodyPr>
          <a:lstStyle/>
          <a:p>
            <a:pPr lvl="0" algn="l"/>
            <a:r>
              <a:rPr b="0" i="0">
                <a:ln w="9525" cap="flat" cmpd="sng">
                  <a:solidFill>
                    <a:srgbClr val="000000"/>
                  </a:solidFill>
                  <a:prstDash val="solid"/>
                  <a:miter lim="800000"/>
                  <a:headEnd type="none" w="sm" len="sm"/>
                  <a:tailEnd type="none" w="sm" len="sm"/>
                </a:ln>
                <a:solidFill>
                  <a:srgbClr val="0000FF"/>
                </a:solidFill>
                <a:latin typeface="Amatic SC"/>
              </a:rPr>
              <a:t>Make reading enjoyable </a:t>
            </a:r>
          </a:p>
        </p:txBody>
      </p:sp>
      <p:sp>
        <p:nvSpPr>
          <p:cNvPr id="243" name="Google Shape;243;p10"/>
          <p:cNvSpPr/>
          <p:nvPr/>
        </p:nvSpPr>
        <p:spPr>
          <a:xfrm rot="2159996">
            <a:off x="6496657" y="1289812"/>
            <a:ext cx="2268569" cy="651693"/>
          </a:xfrm>
          <a:prstGeom prst="rect">
            <a:avLst/>
          </a:prstGeom>
        </p:spPr>
        <p:txBody>
          <a:bodyPr>
            <a:prstTxWarp prst="textPlain">
              <a:avLst/>
            </a:prstTxWarp>
          </a:bodyPr>
          <a:lstStyle/>
          <a:p>
            <a:pPr lvl="0" algn="l"/>
            <a:r>
              <a:rPr b="0" i="0">
                <a:ln w="9525" cap="flat" cmpd="sng">
                  <a:solidFill>
                    <a:srgbClr val="000000"/>
                  </a:solidFill>
                  <a:prstDash val="solid"/>
                  <a:miter lim="800000"/>
                  <a:headEnd type="none" w="sm" len="sm"/>
                  <a:tailEnd type="none" w="sm" len="sm"/>
                </a:ln>
                <a:solidFill>
                  <a:srgbClr val="0000FF"/>
                </a:solidFill>
                <a:latin typeface="Amatic SC"/>
              </a:rPr>
              <a:t>Take turns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C000"/>
              </a:buClr>
              <a:buSzPts val="4400"/>
              <a:buFont typeface="Comic Sans MS"/>
              <a:buNone/>
            </a:pPr>
            <a:r>
              <a:rPr lang="en-US" sz="4800" b="1" i="0" u="none">
                <a:solidFill>
                  <a:srgbClr val="0070C0"/>
                </a:solidFill>
                <a:latin typeface="Amatic SC"/>
                <a:ea typeface="Amatic SC"/>
                <a:cs typeface="Amatic SC"/>
                <a:sym typeface="Amatic SC"/>
              </a:rPr>
              <a:t>Home learning- When and What? </a:t>
            </a:r>
            <a:endParaRPr sz="4800" b="1">
              <a:solidFill>
                <a:srgbClr val="0070C0"/>
              </a:solidFill>
              <a:latin typeface="Amatic SC"/>
              <a:ea typeface="Amatic SC"/>
              <a:cs typeface="Amatic SC"/>
              <a:sym typeface="Amatic SC"/>
            </a:endParaRPr>
          </a:p>
        </p:txBody>
      </p:sp>
      <p:sp>
        <p:nvSpPr>
          <p:cNvPr id="249" name="Google Shape;249;p12"/>
          <p:cNvSpPr txBox="1">
            <a:spLocks noGrp="1"/>
          </p:cNvSpPr>
          <p:nvPr>
            <p:ph type="body" idx="1"/>
          </p:nvPr>
        </p:nvSpPr>
        <p:spPr>
          <a:xfrm>
            <a:off x="457200" y="1163298"/>
            <a:ext cx="8229600" cy="5445000"/>
          </a:xfrm>
          <a:prstGeom prst="rect">
            <a:avLst/>
          </a:prstGeom>
          <a:noFill/>
          <a:ln>
            <a:noFill/>
          </a:ln>
        </p:spPr>
        <p:txBody>
          <a:bodyPr spcFirstLastPara="1" wrap="square" lIns="91425" tIns="45700" rIns="91425" bIns="45700" anchor="t" anchorCtr="0">
            <a:noAutofit/>
          </a:bodyPr>
          <a:lstStyle/>
          <a:p>
            <a:pPr marL="609600" marR="0" lvl="0" indent="-609600" algn="l" rtl="0">
              <a:lnSpc>
                <a:spcPct val="90000"/>
              </a:lnSpc>
              <a:spcBef>
                <a:spcPts val="0"/>
              </a:spcBef>
              <a:spcAft>
                <a:spcPts val="0"/>
              </a:spcAft>
              <a:buClr>
                <a:schemeClr val="dk1"/>
              </a:buClr>
              <a:buSzPts val="2400"/>
              <a:buFont typeface="Comic Sans MS"/>
              <a:buNone/>
            </a:pPr>
            <a:r>
              <a:rPr lang="en-US" sz="3000" b="1">
                <a:latin typeface="Amatic SC"/>
                <a:ea typeface="Amatic SC"/>
                <a:cs typeface="Amatic SC"/>
                <a:sym typeface="Amatic SC"/>
              </a:rPr>
              <a:t>Home learning w</a:t>
            </a:r>
            <a:r>
              <a:rPr lang="en-US" sz="3000" b="1" i="0" u="none">
                <a:solidFill>
                  <a:schemeClr val="dk1"/>
                </a:solidFill>
                <a:latin typeface="Amatic SC"/>
                <a:ea typeface="Amatic SC"/>
                <a:cs typeface="Amatic SC"/>
                <a:sym typeface="Amatic SC"/>
              </a:rPr>
              <a:t>ill be: </a:t>
            </a:r>
            <a:endParaRPr/>
          </a:p>
          <a:p>
            <a:pPr marL="609600" marR="0" lvl="0" indent="-609600" algn="l" rtl="0">
              <a:lnSpc>
                <a:spcPct val="90000"/>
              </a:lnSpc>
              <a:spcBef>
                <a:spcPts val="0"/>
              </a:spcBef>
              <a:spcAft>
                <a:spcPts val="0"/>
              </a:spcAft>
              <a:buClr>
                <a:schemeClr val="dk1"/>
              </a:buClr>
              <a:buSzPts val="2400"/>
              <a:buFont typeface="Comic Sans MS"/>
              <a:buNone/>
            </a:pPr>
            <a:r>
              <a:rPr lang="en-US" sz="3000" b="1" i="0" u="sng">
                <a:solidFill>
                  <a:schemeClr val="dk1"/>
                </a:solidFill>
                <a:latin typeface="Amatic SC"/>
                <a:ea typeface="Amatic SC"/>
                <a:cs typeface="Amatic SC"/>
                <a:sym typeface="Amatic SC"/>
              </a:rPr>
              <a:t>Daily</a:t>
            </a:r>
            <a:endParaRPr sz="3000" b="1" i="0" u="sng">
              <a:solidFill>
                <a:schemeClr val="dk1"/>
              </a:solidFill>
              <a:latin typeface="Amatic SC"/>
              <a:ea typeface="Amatic SC"/>
              <a:cs typeface="Amatic SC"/>
              <a:sym typeface="Amatic SC"/>
            </a:endParaRPr>
          </a:p>
          <a:p>
            <a:pPr marL="609600" marR="0" lvl="0" indent="-609600" algn="l" rtl="0">
              <a:lnSpc>
                <a:spcPct val="90000"/>
              </a:lnSpc>
              <a:spcBef>
                <a:spcPts val="0"/>
              </a:spcBef>
              <a:spcAft>
                <a:spcPts val="0"/>
              </a:spcAft>
              <a:buClr>
                <a:schemeClr val="dk1"/>
              </a:buClr>
              <a:buSzPts val="2400"/>
              <a:buFont typeface="Comic Sans MS"/>
              <a:buNone/>
            </a:pPr>
            <a:endParaRPr sz="3000" b="1">
              <a:latin typeface="Amatic SC"/>
              <a:ea typeface="Amatic SC"/>
              <a:cs typeface="Amatic SC"/>
              <a:sym typeface="Amatic SC"/>
            </a:endParaRPr>
          </a:p>
          <a:p>
            <a:pPr marL="609600" marR="0" lvl="0" indent="-609600" algn="l" rtl="0">
              <a:lnSpc>
                <a:spcPct val="90000"/>
              </a:lnSpc>
              <a:spcBef>
                <a:spcPts val="480"/>
              </a:spcBef>
              <a:spcAft>
                <a:spcPts val="0"/>
              </a:spcAft>
              <a:buClr>
                <a:schemeClr val="dk1"/>
              </a:buClr>
              <a:buSzPts val="3000"/>
              <a:buFont typeface="Comic Sans MS"/>
              <a:buChar char="•"/>
            </a:pPr>
            <a:r>
              <a:rPr lang="en-US" sz="3000" b="1" i="0" u="none">
                <a:solidFill>
                  <a:schemeClr val="dk1"/>
                </a:solidFill>
                <a:latin typeface="Amatic SC"/>
                <a:ea typeface="Amatic SC"/>
                <a:cs typeface="Amatic SC"/>
                <a:sym typeface="Amatic SC"/>
              </a:rPr>
              <a:t>To read</a:t>
            </a:r>
            <a:r>
              <a:rPr lang="en-US" sz="3000" b="1">
                <a:latin typeface="Amatic SC"/>
                <a:ea typeface="Amatic SC"/>
                <a:cs typeface="Amatic SC"/>
                <a:sym typeface="Amatic SC"/>
              </a:rPr>
              <a:t> </a:t>
            </a:r>
            <a:r>
              <a:rPr lang="en-US" sz="3000" b="1" i="0" u="none">
                <a:solidFill>
                  <a:schemeClr val="dk1"/>
                </a:solidFill>
                <a:latin typeface="Amatic SC"/>
                <a:ea typeface="Amatic SC"/>
                <a:cs typeface="Amatic SC"/>
                <a:sym typeface="Amatic SC"/>
              </a:rPr>
              <a:t>for 5 to 10 minutes every night.</a:t>
            </a:r>
            <a:endParaRPr sz="3000" b="1">
              <a:latin typeface="Amatic SC"/>
              <a:ea typeface="Amatic SC"/>
              <a:cs typeface="Amatic SC"/>
              <a:sym typeface="Amatic SC"/>
            </a:endParaRPr>
          </a:p>
          <a:p>
            <a:pPr marL="609600" marR="0" lvl="0" indent="-609600" algn="l" rtl="0">
              <a:lnSpc>
                <a:spcPct val="90000"/>
              </a:lnSpc>
              <a:spcBef>
                <a:spcPts val="480"/>
              </a:spcBef>
              <a:spcAft>
                <a:spcPts val="0"/>
              </a:spcAft>
              <a:buClr>
                <a:schemeClr val="dk1"/>
              </a:buClr>
              <a:buSzPts val="3000"/>
              <a:buFont typeface="Amatic SC"/>
              <a:buChar char="•"/>
            </a:pPr>
            <a:r>
              <a:rPr lang="en-US" sz="3000" b="1">
                <a:latin typeface="Amatic SC"/>
                <a:ea typeface="Amatic SC"/>
                <a:cs typeface="Amatic SC"/>
                <a:sym typeface="Amatic SC"/>
              </a:rPr>
              <a:t>Read to your child each night.</a:t>
            </a:r>
            <a:endParaRPr sz="3000" b="1">
              <a:latin typeface="Amatic SC"/>
              <a:ea typeface="Amatic SC"/>
              <a:cs typeface="Amatic SC"/>
              <a:sym typeface="Amatic SC"/>
            </a:endParaRPr>
          </a:p>
          <a:p>
            <a:pPr marL="0" marR="0" lvl="0" indent="0" algn="l" rtl="0">
              <a:lnSpc>
                <a:spcPct val="90000"/>
              </a:lnSpc>
              <a:spcBef>
                <a:spcPts val="160"/>
              </a:spcBef>
              <a:spcAft>
                <a:spcPts val="0"/>
              </a:spcAft>
              <a:buClr>
                <a:schemeClr val="dk1"/>
              </a:buClr>
              <a:buSzPts val="800"/>
              <a:buFont typeface="Arial"/>
              <a:buNone/>
            </a:pPr>
            <a:endParaRPr sz="1400" b="1" i="0" u="none">
              <a:solidFill>
                <a:schemeClr val="dk1"/>
              </a:solidFill>
              <a:latin typeface="Amatic SC"/>
              <a:ea typeface="Amatic SC"/>
              <a:cs typeface="Amatic SC"/>
              <a:sym typeface="Amatic SC"/>
            </a:endParaRPr>
          </a:p>
          <a:p>
            <a:pPr marL="0" marR="0" lvl="0" indent="0" algn="l" rtl="0">
              <a:lnSpc>
                <a:spcPct val="90000"/>
              </a:lnSpc>
              <a:spcBef>
                <a:spcPts val="160"/>
              </a:spcBef>
              <a:spcAft>
                <a:spcPts val="0"/>
              </a:spcAft>
              <a:buClr>
                <a:schemeClr val="dk1"/>
              </a:buClr>
              <a:buSzPts val="800"/>
              <a:buFont typeface="Arial"/>
              <a:buNone/>
            </a:pPr>
            <a:r>
              <a:rPr lang="en-US" sz="3000" b="1" u="sng">
                <a:latin typeface="Amatic SC"/>
                <a:ea typeface="Amatic SC"/>
                <a:cs typeface="Amatic SC"/>
                <a:sym typeface="Amatic SC"/>
              </a:rPr>
              <a:t>Every Friday</a:t>
            </a:r>
            <a:endParaRPr/>
          </a:p>
          <a:p>
            <a:pPr marL="0" marR="0" lvl="0" indent="0" algn="l" rtl="0">
              <a:lnSpc>
                <a:spcPct val="90000"/>
              </a:lnSpc>
              <a:spcBef>
                <a:spcPts val="160"/>
              </a:spcBef>
              <a:spcAft>
                <a:spcPts val="0"/>
              </a:spcAft>
              <a:buClr>
                <a:schemeClr val="dk1"/>
              </a:buClr>
              <a:buSzPts val="800"/>
              <a:buFont typeface="Arial"/>
              <a:buNone/>
            </a:pPr>
            <a:endParaRPr sz="3000" b="1" u="sng">
              <a:solidFill>
                <a:srgbClr val="FF0000"/>
              </a:solidFill>
              <a:latin typeface="Amatic SC"/>
              <a:ea typeface="Amatic SC"/>
              <a:cs typeface="Amatic SC"/>
              <a:sym typeface="Amatic SC"/>
            </a:endParaRPr>
          </a:p>
          <a:p>
            <a:pPr marL="609600" lvl="0" indent="-609600" algn="l" rtl="0">
              <a:lnSpc>
                <a:spcPct val="90000"/>
              </a:lnSpc>
              <a:spcBef>
                <a:spcPts val="480"/>
              </a:spcBef>
              <a:spcAft>
                <a:spcPts val="0"/>
              </a:spcAft>
              <a:buSzPts val="3000"/>
              <a:buChar char="•"/>
            </a:pPr>
            <a:r>
              <a:rPr lang="en-US" sz="3000" b="1">
                <a:latin typeface="Amatic SC"/>
                <a:ea typeface="Amatic SC"/>
                <a:cs typeface="Amatic SC"/>
                <a:sym typeface="Amatic SC"/>
              </a:rPr>
              <a:t>An update of what we have been learning in school with ideas how to support at home.</a:t>
            </a:r>
            <a:endParaRPr sz="3000" b="1">
              <a:latin typeface="Amatic SC"/>
              <a:ea typeface="Amatic SC"/>
              <a:cs typeface="Amatic SC"/>
              <a:sym typeface="Amatic SC"/>
            </a:endParaRPr>
          </a:p>
          <a:p>
            <a:pPr marL="609600" lvl="0" indent="-609600" algn="l" rtl="0">
              <a:lnSpc>
                <a:spcPct val="90000"/>
              </a:lnSpc>
              <a:spcBef>
                <a:spcPts val="480"/>
              </a:spcBef>
              <a:spcAft>
                <a:spcPts val="0"/>
              </a:spcAft>
              <a:buSzPts val="3000"/>
              <a:buFont typeface="Amatic SC"/>
              <a:buChar char="•"/>
            </a:pPr>
            <a:r>
              <a:rPr lang="en-US" sz="3000" b="1">
                <a:latin typeface="Amatic SC"/>
                <a:ea typeface="Amatic SC"/>
                <a:cs typeface="Amatic SC"/>
                <a:sym typeface="Amatic SC"/>
              </a:rPr>
              <a:t>Maths / Literacy homework</a:t>
            </a:r>
            <a:endParaRPr sz="3000" b="1">
              <a:latin typeface="Amatic SC"/>
              <a:ea typeface="Amatic SC"/>
              <a:cs typeface="Amatic SC"/>
              <a:sym typeface="Amatic SC"/>
            </a:endParaRPr>
          </a:p>
          <a:p>
            <a:pPr marL="609600" lvl="0" indent="-419100" algn="l" rtl="0">
              <a:lnSpc>
                <a:spcPct val="90000"/>
              </a:lnSpc>
              <a:spcBef>
                <a:spcPts val="480"/>
              </a:spcBef>
              <a:spcAft>
                <a:spcPts val="0"/>
              </a:spcAft>
              <a:buSzPts val="3000"/>
              <a:buNone/>
            </a:pPr>
            <a:endParaRPr sz="3000" b="1">
              <a:latin typeface="Amatic SC"/>
              <a:ea typeface="Amatic SC"/>
              <a:cs typeface="Amatic SC"/>
              <a:sym typeface="Amatic SC"/>
            </a:endParaRPr>
          </a:p>
          <a:p>
            <a:pPr marL="0" lvl="0" indent="0" algn="l" rtl="0">
              <a:lnSpc>
                <a:spcPct val="90000"/>
              </a:lnSpc>
              <a:spcBef>
                <a:spcPts val="480"/>
              </a:spcBef>
              <a:spcAft>
                <a:spcPts val="0"/>
              </a:spcAft>
              <a:buSzPts val="1800"/>
              <a:buNone/>
            </a:pPr>
            <a:endParaRPr sz="3400" b="1" u="sng">
              <a:solidFill>
                <a:srgbClr val="FF0000"/>
              </a:solidFill>
            </a:endParaRPr>
          </a:p>
          <a:p>
            <a:pPr marL="0" marR="0" lvl="0" indent="0" algn="l" rtl="0">
              <a:lnSpc>
                <a:spcPct val="90000"/>
              </a:lnSpc>
              <a:spcBef>
                <a:spcPts val="480"/>
              </a:spcBef>
              <a:spcAft>
                <a:spcPts val="0"/>
              </a:spcAft>
              <a:buSzPts val="1800"/>
              <a:buNone/>
            </a:pP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Comic Sans MS"/>
              <a:ea typeface="Comic Sans MS"/>
              <a:cs typeface="Comic Sans MS"/>
              <a:sym typeface="Comic Sans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a:extLst>
            <a:ext uri="{FF2B5EF4-FFF2-40B4-BE49-F238E27FC236}">
              <a16:creationId xmlns:a16="http://schemas.microsoft.com/office/drawing/2014/main" id="{C5C25E2D-A6A9-4068-7E59-43B817E5BC00}"/>
            </a:ext>
          </a:extLst>
        </p:cNvPr>
        <p:cNvGrpSpPr/>
        <p:nvPr/>
      </p:nvGrpSpPr>
      <p:grpSpPr>
        <a:xfrm>
          <a:off x="0" y="0"/>
          <a:ext cx="0" cy="0"/>
          <a:chOff x="0" y="0"/>
          <a:chExt cx="0" cy="0"/>
        </a:xfrm>
      </p:grpSpPr>
      <p:sp>
        <p:nvSpPr>
          <p:cNvPr id="248" name="Google Shape;248;p12">
            <a:extLst>
              <a:ext uri="{FF2B5EF4-FFF2-40B4-BE49-F238E27FC236}">
                <a16:creationId xmlns:a16="http://schemas.microsoft.com/office/drawing/2014/main" id="{271090DA-4389-2554-BF4B-C066275453AC}"/>
              </a:ext>
            </a:extLst>
          </p:cNvPr>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C000"/>
              </a:buClr>
              <a:buSzPts val="4400"/>
              <a:buFont typeface="Comic Sans MS"/>
              <a:buNone/>
            </a:pPr>
            <a:r>
              <a:rPr lang="en-US" sz="4800" b="1" i="0" u="none" dirty="0">
                <a:solidFill>
                  <a:srgbClr val="0070C0"/>
                </a:solidFill>
                <a:latin typeface="Amatic SC"/>
                <a:ea typeface="Amatic SC"/>
                <a:cs typeface="Amatic SC"/>
                <a:sym typeface="Amatic SC"/>
              </a:rPr>
              <a:t>What should my child be doing now and what can I do to support?</a:t>
            </a:r>
            <a:endParaRPr sz="4800" b="1" dirty="0">
              <a:solidFill>
                <a:srgbClr val="0070C0"/>
              </a:solidFill>
              <a:latin typeface="Amatic SC"/>
              <a:ea typeface="Amatic SC"/>
              <a:cs typeface="Amatic SC"/>
              <a:sym typeface="Amatic SC"/>
            </a:endParaRPr>
          </a:p>
        </p:txBody>
      </p:sp>
      <p:sp>
        <p:nvSpPr>
          <p:cNvPr id="249" name="Google Shape;249;p12">
            <a:extLst>
              <a:ext uri="{FF2B5EF4-FFF2-40B4-BE49-F238E27FC236}">
                <a16:creationId xmlns:a16="http://schemas.microsoft.com/office/drawing/2014/main" id="{D69BF482-E702-FC02-B169-390D0C338FA7}"/>
              </a:ext>
            </a:extLst>
          </p:cNvPr>
          <p:cNvSpPr txBox="1">
            <a:spLocks noGrp="1"/>
          </p:cNvSpPr>
          <p:nvPr>
            <p:ph type="body" idx="1"/>
          </p:nvPr>
        </p:nvSpPr>
        <p:spPr>
          <a:xfrm>
            <a:off x="457200" y="943897"/>
            <a:ext cx="8229600" cy="566440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480"/>
              </a:spcBef>
              <a:spcAft>
                <a:spcPts val="0"/>
              </a:spcAft>
              <a:buSzPts val="1800"/>
              <a:buNone/>
            </a:pPr>
            <a:endParaRPr sz="3400" b="1" u="sng" dirty="0">
              <a:solidFill>
                <a:srgbClr val="FF0000"/>
              </a:solidFill>
            </a:endParaRPr>
          </a:p>
          <a:p>
            <a:pPr indent="-457200">
              <a:lnSpc>
                <a:spcPct val="90000"/>
              </a:lnSpc>
              <a:spcBef>
                <a:spcPts val="480"/>
              </a:spcBef>
            </a:pPr>
            <a:r>
              <a:rPr lang="en-GB" dirty="0"/>
              <a:t>Children should be able to listen and pay attention to adults for 5 to 10 minutes – this could be reading a story.</a:t>
            </a:r>
          </a:p>
          <a:p>
            <a:pPr indent="-457200">
              <a:lnSpc>
                <a:spcPct val="90000"/>
              </a:lnSpc>
              <a:spcBef>
                <a:spcPts val="480"/>
              </a:spcBef>
            </a:pPr>
            <a:endParaRPr lang="en-GB" dirty="0"/>
          </a:p>
          <a:p>
            <a:pPr indent="-457200">
              <a:lnSpc>
                <a:spcPct val="90000"/>
              </a:lnSpc>
              <a:spcBef>
                <a:spcPts val="480"/>
              </a:spcBef>
            </a:pPr>
            <a:r>
              <a:rPr lang="en-GB" dirty="0"/>
              <a:t>Recognise and put on their own coat including the zip.</a:t>
            </a:r>
          </a:p>
          <a:p>
            <a:pPr indent="-457200">
              <a:lnSpc>
                <a:spcPct val="90000"/>
              </a:lnSpc>
              <a:spcBef>
                <a:spcPts val="480"/>
              </a:spcBef>
            </a:pPr>
            <a:endParaRPr lang="en-GB" dirty="0"/>
          </a:p>
          <a:p>
            <a:pPr indent="-457200">
              <a:lnSpc>
                <a:spcPct val="90000"/>
              </a:lnSpc>
              <a:spcBef>
                <a:spcPts val="480"/>
              </a:spcBef>
            </a:pPr>
            <a:r>
              <a:rPr lang="en-GB" dirty="0"/>
              <a:t>Ask for help when needed – Avoid doing it for them without asking.</a:t>
            </a:r>
            <a:endParaRPr dirty="0"/>
          </a:p>
          <a:p>
            <a:pPr marL="342900" marR="0" lvl="0" indent="-190500" algn="l" rtl="0">
              <a:lnSpc>
                <a:spcPct val="100000"/>
              </a:lnSpc>
              <a:spcBef>
                <a:spcPts val="480"/>
              </a:spcBef>
              <a:spcAft>
                <a:spcPts val="0"/>
              </a:spcAft>
              <a:buClr>
                <a:schemeClr val="dk1"/>
              </a:buClr>
              <a:buSzPts val="2400"/>
              <a:buFont typeface="Arial"/>
              <a:buNone/>
            </a:pPr>
            <a:endParaRPr sz="2400" b="0" i="0" u="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1441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9">
                                            <p:txEl>
                                              <p:pRg st="1" end="1"/>
                                            </p:txEl>
                                          </p:spTgt>
                                        </p:tgtEl>
                                        <p:attrNameLst>
                                          <p:attrName>style.visibility</p:attrName>
                                        </p:attrNameLst>
                                      </p:cBhvr>
                                      <p:to>
                                        <p:strVal val="visible"/>
                                      </p:to>
                                    </p:set>
                                    <p:anim calcmode="lin" valueType="num">
                                      <p:cBhvr additive="base">
                                        <p:cTn id="7" dur="500" fill="hold"/>
                                        <p:tgtEl>
                                          <p:spTgt spid="24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9">
                                            <p:txEl>
                                              <p:pRg st="3" end="3"/>
                                            </p:txEl>
                                          </p:spTgt>
                                        </p:tgtEl>
                                        <p:attrNameLst>
                                          <p:attrName>style.visibility</p:attrName>
                                        </p:attrNameLst>
                                      </p:cBhvr>
                                      <p:to>
                                        <p:strVal val="visible"/>
                                      </p:to>
                                    </p:set>
                                    <p:anim calcmode="lin" valueType="num">
                                      <p:cBhvr additive="base">
                                        <p:cTn id="13" dur="500" fill="hold"/>
                                        <p:tgtEl>
                                          <p:spTgt spid="24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9">
                                            <p:txEl>
                                              <p:pRg st="5" end="5"/>
                                            </p:txEl>
                                          </p:spTgt>
                                        </p:tgtEl>
                                        <p:attrNameLst>
                                          <p:attrName>style.visibility</p:attrName>
                                        </p:attrNameLst>
                                      </p:cBhvr>
                                      <p:to>
                                        <p:strVal val="visible"/>
                                      </p:to>
                                    </p:set>
                                    <p:anim calcmode="lin" valueType="num">
                                      <p:cBhvr additive="base">
                                        <p:cTn id="19" dur="500" fill="hold"/>
                                        <p:tgtEl>
                                          <p:spTgt spid="249">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
          <a:extLst>
            <a:ext uri="{FF2B5EF4-FFF2-40B4-BE49-F238E27FC236}">
              <a16:creationId xmlns:a16="http://schemas.microsoft.com/office/drawing/2014/main" id="{28CC911A-51BD-585C-DC4E-FC3AD71DCA7D}"/>
            </a:ext>
          </a:extLst>
        </p:cNvPr>
        <p:cNvGrpSpPr/>
        <p:nvPr/>
      </p:nvGrpSpPr>
      <p:grpSpPr>
        <a:xfrm>
          <a:off x="0" y="0"/>
          <a:ext cx="0" cy="0"/>
          <a:chOff x="0" y="0"/>
          <a:chExt cx="0" cy="0"/>
        </a:xfrm>
      </p:grpSpPr>
      <p:sp>
        <p:nvSpPr>
          <p:cNvPr id="248" name="Google Shape;248;p12">
            <a:extLst>
              <a:ext uri="{FF2B5EF4-FFF2-40B4-BE49-F238E27FC236}">
                <a16:creationId xmlns:a16="http://schemas.microsoft.com/office/drawing/2014/main" id="{E0CB6FA8-2C9E-7267-0963-B3652808B06E}"/>
              </a:ext>
            </a:extLst>
          </p:cNvPr>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C000"/>
              </a:buClr>
              <a:buSzPts val="4400"/>
              <a:buFont typeface="Comic Sans MS"/>
              <a:buNone/>
            </a:pPr>
            <a:r>
              <a:rPr lang="en-US" sz="4800" b="1" i="0" u="none" dirty="0">
                <a:solidFill>
                  <a:srgbClr val="0070C0"/>
                </a:solidFill>
                <a:latin typeface="Amatic SC"/>
                <a:ea typeface="Amatic SC"/>
                <a:cs typeface="Amatic SC"/>
                <a:sym typeface="Amatic SC"/>
              </a:rPr>
              <a:t>What should my child be doing now </a:t>
            </a:r>
            <a:r>
              <a:rPr lang="en-US" sz="4800" b="1" dirty="0">
                <a:solidFill>
                  <a:srgbClr val="0070C0"/>
                </a:solidFill>
                <a:latin typeface="Amatic SC"/>
                <a:ea typeface="Amatic SC"/>
                <a:cs typeface="Amatic SC"/>
                <a:sym typeface="Amatic SC"/>
              </a:rPr>
              <a:t>to support Literacy </a:t>
            </a:r>
            <a:r>
              <a:rPr lang="en-US" sz="4800" b="1" i="0" u="none" dirty="0">
                <a:solidFill>
                  <a:srgbClr val="0070C0"/>
                </a:solidFill>
                <a:latin typeface="Amatic SC"/>
                <a:ea typeface="Amatic SC"/>
                <a:cs typeface="Amatic SC"/>
                <a:sym typeface="Amatic SC"/>
              </a:rPr>
              <a:t>and what can I do to support?</a:t>
            </a:r>
            <a:endParaRPr sz="4800" b="1" dirty="0">
              <a:solidFill>
                <a:srgbClr val="0070C0"/>
              </a:solidFill>
              <a:latin typeface="Amatic SC"/>
              <a:ea typeface="Amatic SC"/>
              <a:cs typeface="Amatic SC"/>
              <a:sym typeface="Amatic SC"/>
            </a:endParaRPr>
          </a:p>
        </p:txBody>
      </p:sp>
      <p:sp>
        <p:nvSpPr>
          <p:cNvPr id="249" name="Google Shape;249;p12">
            <a:extLst>
              <a:ext uri="{FF2B5EF4-FFF2-40B4-BE49-F238E27FC236}">
                <a16:creationId xmlns:a16="http://schemas.microsoft.com/office/drawing/2014/main" id="{6812059A-1A3A-699E-34E4-3A5ABD80219A}"/>
              </a:ext>
            </a:extLst>
          </p:cNvPr>
          <p:cNvSpPr txBox="1">
            <a:spLocks noGrp="1"/>
          </p:cNvSpPr>
          <p:nvPr>
            <p:ph type="body" idx="1"/>
          </p:nvPr>
        </p:nvSpPr>
        <p:spPr>
          <a:xfrm>
            <a:off x="457200" y="1759974"/>
            <a:ext cx="8229600" cy="484832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480"/>
              </a:spcBef>
              <a:spcAft>
                <a:spcPts val="0"/>
              </a:spcAft>
              <a:buSzPts val="1800"/>
              <a:buNone/>
            </a:pPr>
            <a:endParaRPr sz="3400" b="1" u="sng" dirty="0">
              <a:solidFill>
                <a:srgbClr val="FF0000"/>
              </a:solidFill>
            </a:endParaRPr>
          </a:p>
          <a:p>
            <a:pPr marL="342900" marR="0" lvl="0" indent="-190500" algn="l" rtl="0">
              <a:lnSpc>
                <a:spcPct val="100000"/>
              </a:lnSpc>
              <a:spcBef>
                <a:spcPts val="480"/>
              </a:spcBef>
              <a:spcAft>
                <a:spcPts val="0"/>
              </a:spcAft>
              <a:buClr>
                <a:schemeClr val="dk1"/>
              </a:buClr>
              <a:buSzPts val="2400"/>
              <a:buFont typeface="Arial"/>
              <a:buNone/>
            </a:pPr>
            <a:endParaRPr sz="2400" b="0" i="0" u="none" dirty="0">
              <a:solidFill>
                <a:schemeClr val="dk1"/>
              </a:solidFill>
              <a:latin typeface="Comic Sans MS"/>
              <a:ea typeface="Comic Sans MS"/>
              <a:cs typeface="Comic Sans MS"/>
              <a:sym typeface="Comic Sans MS"/>
            </a:endParaRPr>
          </a:p>
        </p:txBody>
      </p:sp>
      <p:sp>
        <p:nvSpPr>
          <p:cNvPr id="4" name="TextBox 3">
            <a:extLst>
              <a:ext uri="{FF2B5EF4-FFF2-40B4-BE49-F238E27FC236}">
                <a16:creationId xmlns:a16="http://schemas.microsoft.com/office/drawing/2014/main" id="{D00DA0BA-6CBB-1F3E-64B6-4D0C2ACDFED8}"/>
              </a:ext>
            </a:extLst>
          </p:cNvPr>
          <p:cNvSpPr txBox="1"/>
          <p:nvPr/>
        </p:nvSpPr>
        <p:spPr>
          <a:xfrm>
            <a:off x="264816" y="1612491"/>
            <a:ext cx="8613713" cy="5693866"/>
          </a:xfrm>
          <a:prstGeom prst="rect">
            <a:avLst/>
          </a:prstGeom>
          <a:noFill/>
        </p:spPr>
        <p:txBody>
          <a:bodyPr wrap="square" rtlCol="0">
            <a:spAutoFit/>
          </a:bodyPr>
          <a:lstStyle/>
          <a:p>
            <a:pPr lvl="0" eaLnBrk="0" fontAlgn="base" hangingPunct="0">
              <a:spcBef>
                <a:spcPct val="0"/>
              </a:spcBef>
              <a:spcAft>
                <a:spcPct val="0"/>
              </a:spcAft>
              <a:buClrTx/>
              <a:buFontTx/>
              <a:buChar char="•"/>
            </a:pPr>
            <a:r>
              <a:rPr lang="en-US" altLang="en-US" sz="2800" b="1" dirty="0">
                <a:solidFill>
                  <a:schemeClr val="tx1"/>
                </a:solidFill>
                <a:latin typeface="Arial" panose="020B0604020202020204" pitchFamily="34" charset="0"/>
              </a:rPr>
              <a:t>Enjoys books and stories</a:t>
            </a:r>
            <a:r>
              <a:rPr lang="en-US" altLang="en-US" sz="2800" dirty="0">
                <a:solidFill>
                  <a:schemeClr val="tx1"/>
                </a:solidFill>
                <a:latin typeface="Arial" panose="020B0604020202020204" pitchFamily="34" charset="0"/>
              </a:rPr>
              <a:t>, listening attentively, joining in with rhymes and talking about pictures and familiar events. </a:t>
            </a:r>
          </a:p>
          <a:p>
            <a:pPr lvl="0" eaLnBrk="0" fontAlgn="base" hangingPunct="0">
              <a:spcBef>
                <a:spcPct val="0"/>
              </a:spcBef>
              <a:spcAft>
                <a:spcPct val="0"/>
              </a:spcAft>
              <a:buClrTx/>
              <a:buFontTx/>
              <a:buChar char="•"/>
            </a:pPr>
            <a:endParaRPr lang="en-US" altLang="en-US" sz="2800" dirty="0">
              <a:solidFill>
                <a:schemeClr val="tx1"/>
              </a:solidFill>
              <a:latin typeface="Arial" panose="020B0604020202020204" pitchFamily="34" charset="0"/>
            </a:endParaRPr>
          </a:p>
          <a:p>
            <a:pPr eaLnBrk="0" fontAlgn="base" hangingPunct="0">
              <a:spcBef>
                <a:spcPct val="0"/>
              </a:spcBef>
              <a:spcAft>
                <a:spcPct val="0"/>
              </a:spcAft>
              <a:buClrTx/>
              <a:buFontTx/>
              <a:buChar char="•"/>
            </a:pPr>
            <a:r>
              <a:rPr lang="en-US" altLang="en-US" sz="2800" b="1" dirty="0">
                <a:solidFill>
                  <a:schemeClr val="tx1"/>
                </a:solidFill>
                <a:latin typeface="Arial" panose="020B0604020202020204" pitchFamily="34" charset="0"/>
              </a:rPr>
              <a:t>Develops early reading skills</a:t>
            </a:r>
            <a:r>
              <a:rPr lang="en-US" altLang="en-US" sz="2800" dirty="0">
                <a:solidFill>
                  <a:schemeClr val="tx1"/>
                </a:solidFill>
                <a:latin typeface="Arial" panose="020B0604020202020204" pitchFamily="34" charset="0"/>
              </a:rPr>
              <a:t> by </a:t>
            </a:r>
            <a:r>
              <a:rPr lang="en-US" altLang="en-US" sz="2800" dirty="0" err="1">
                <a:solidFill>
                  <a:schemeClr val="tx1"/>
                </a:solidFill>
                <a:latin typeface="Arial" panose="020B0604020202020204" pitchFamily="34" charset="0"/>
              </a:rPr>
              <a:t>recognising</a:t>
            </a:r>
            <a:r>
              <a:rPr lang="en-US" altLang="en-US" sz="2800" dirty="0">
                <a:solidFill>
                  <a:schemeClr val="tx1"/>
                </a:solidFill>
                <a:latin typeface="Arial" panose="020B0604020202020204" pitchFamily="34" charset="0"/>
              </a:rPr>
              <a:t> their name, identifying some letters and beginning to hear the initial sounds in words. </a:t>
            </a:r>
          </a:p>
          <a:p>
            <a:pPr eaLnBrk="0" fontAlgn="base" hangingPunct="0">
              <a:spcBef>
                <a:spcPct val="0"/>
              </a:spcBef>
              <a:spcAft>
                <a:spcPct val="0"/>
              </a:spcAft>
              <a:buClrTx/>
              <a:buFontTx/>
              <a:buChar char="•"/>
            </a:pPr>
            <a:endParaRPr lang="en-US" altLang="en-US" sz="2800" dirty="0">
              <a:solidFill>
                <a:schemeClr val="tx1"/>
              </a:solidFill>
              <a:latin typeface="Arial" panose="020B0604020202020204" pitchFamily="34" charset="0"/>
            </a:endParaRPr>
          </a:p>
          <a:p>
            <a:pPr eaLnBrk="0" fontAlgn="base" hangingPunct="0">
              <a:spcBef>
                <a:spcPct val="0"/>
              </a:spcBef>
              <a:spcAft>
                <a:spcPct val="0"/>
              </a:spcAft>
              <a:buClrTx/>
              <a:buFontTx/>
              <a:buChar char="•"/>
            </a:pPr>
            <a:r>
              <a:rPr lang="en-US" altLang="en-US" sz="2800" b="1" dirty="0">
                <a:solidFill>
                  <a:schemeClr val="tx1"/>
                </a:solidFill>
                <a:latin typeface="Arial" panose="020B0604020202020204" pitchFamily="34" charset="0"/>
              </a:rPr>
              <a:t>Begins to communicate through mark making and early writing</a:t>
            </a:r>
            <a:r>
              <a:rPr lang="en-US" altLang="en-US" sz="2800" dirty="0">
                <a:solidFill>
                  <a:schemeClr val="tx1"/>
                </a:solidFill>
                <a:latin typeface="Arial" panose="020B0604020202020204" pitchFamily="34" charset="0"/>
              </a:rPr>
              <a:t>, giving meaning to their drawings and marks while developing the skills needed for reading and writing in Reception. </a:t>
            </a:r>
          </a:p>
          <a:p>
            <a:pPr eaLnBrk="0" fontAlgn="base" hangingPunct="0">
              <a:spcBef>
                <a:spcPct val="0"/>
              </a:spcBef>
              <a:spcAft>
                <a:spcPct val="0"/>
              </a:spcAft>
              <a:buClrTx/>
              <a:buFontTx/>
              <a:buChar char="•"/>
            </a:pPr>
            <a:endParaRPr lang="en-US" altLang="en-US" dirty="0">
              <a:solidFill>
                <a:schemeClr val="tx1"/>
              </a:solidFill>
              <a:latin typeface="Arial" panose="020B0604020202020204" pitchFamily="34" charset="0"/>
            </a:endParaRPr>
          </a:p>
          <a:p>
            <a:pPr lvl="0" eaLnBrk="0" fontAlgn="base" hangingPunct="0">
              <a:spcBef>
                <a:spcPct val="0"/>
              </a:spcBef>
              <a:spcAft>
                <a:spcPct val="0"/>
              </a:spcAft>
              <a:buClrTx/>
              <a:buFontTx/>
              <a:buChar char="•"/>
            </a:pPr>
            <a:endParaRPr lang="en-US" altLang="en-US" dirty="0">
              <a:solidFill>
                <a:schemeClr val="tx1"/>
              </a:solidFill>
              <a:latin typeface="Arial" panose="020B0604020202020204" pitchFamily="34" charset="0"/>
            </a:endParaRPr>
          </a:p>
        </p:txBody>
      </p:sp>
    </p:spTree>
    <p:extLst>
      <p:ext uri="{BB962C8B-B14F-4D97-AF65-F5344CB8AC3E}">
        <p14:creationId xmlns:p14="http://schemas.microsoft.com/office/powerpoint/2010/main" val="909954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Our aims for today .. </a:t>
            </a:r>
            <a:endParaRPr/>
          </a:p>
        </p:txBody>
      </p:sp>
      <p:sp>
        <p:nvSpPr>
          <p:cNvPr id="110" name="Google Shape;110;p3"/>
          <p:cNvSpPr txBox="1">
            <a:spLocks noGrp="1"/>
          </p:cNvSpPr>
          <p:nvPr>
            <p:ph type="body" idx="1"/>
          </p:nvPr>
        </p:nvSpPr>
        <p:spPr>
          <a:xfrm>
            <a:off x="457200" y="1417637"/>
            <a:ext cx="8229600" cy="45261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sz="2800"/>
              <a:t>To become more familiar with the EYFS team and the learning environment</a:t>
            </a:r>
            <a:endParaRPr/>
          </a:p>
          <a:p>
            <a:pPr marL="457200" lvl="0" indent="-342900" algn="l" rtl="0">
              <a:lnSpc>
                <a:spcPct val="100000"/>
              </a:lnSpc>
              <a:spcBef>
                <a:spcPts val="360"/>
              </a:spcBef>
              <a:spcAft>
                <a:spcPts val="0"/>
              </a:spcAft>
              <a:buSzPts val="1800"/>
              <a:buChar char="•"/>
            </a:pPr>
            <a:r>
              <a:rPr lang="en-US" sz="2800"/>
              <a:t>To understand our school expectations</a:t>
            </a:r>
            <a:endParaRPr/>
          </a:p>
          <a:p>
            <a:pPr marL="457200" lvl="0" indent="-342900" algn="l" rtl="0">
              <a:lnSpc>
                <a:spcPct val="100000"/>
              </a:lnSpc>
              <a:spcBef>
                <a:spcPts val="360"/>
              </a:spcBef>
              <a:spcAft>
                <a:spcPts val="0"/>
              </a:spcAft>
              <a:buSzPts val="1800"/>
              <a:buChar char="•"/>
            </a:pPr>
            <a:r>
              <a:rPr lang="en-US" sz="2800"/>
              <a:t>To learn about how you can support your child with phonics and reading</a:t>
            </a:r>
            <a:endParaRPr/>
          </a:p>
          <a:p>
            <a:pPr marL="457200" lvl="0" indent="-342900" algn="l" rtl="0">
              <a:lnSpc>
                <a:spcPct val="100000"/>
              </a:lnSpc>
              <a:spcBef>
                <a:spcPts val="360"/>
              </a:spcBef>
              <a:spcAft>
                <a:spcPts val="0"/>
              </a:spcAft>
              <a:buSzPts val="1800"/>
              <a:buChar char="•"/>
            </a:pPr>
            <a:r>
              <a:rPr lang="en-US" sz="2800"/>
              <a:t>To understand the importance of attendance and good communication with school</a:t>
            </a:r>
            <a:endParaRPr/>
          </a:p>
          <a:p>
            <a:pPr marL="457200" lvl="0" indent="-342900" algn="l" rtl="0">
              <a:lnSpc>
                <a:spcPct val="100000"/>
              </a:lnSpc>
              <a:spcBef>
                <a:spcPts val="360"/>
              </a:spcBef>
              <a:spcAft>
                <a:spcPts val="0"/>
              </a:spcAft>
              <a:buSzPts val="1800"/>
              <a:buChar char="•"/>
            </a:pPr>
            <a:r>
              <a:rPr lang="en-US" sz="2800"/>
              <a:t>To give you an overview of the Reception Year</a:t>
            </a:r>
            <a:endParaRPr/>
          </a:p>
          <a:p>
            <a:pPr marL="457200" lvl="0" indent="-342900" algn="l" rtl="0">
              <a:lnSpc>
                <a:spcPct val="100000"/>
              </a:lnSpc>
              <a:spcBef>
                <a:spcPts val="360"/>
              </a:spcBef>
              <a:spcAft>
                <a:spcPts val="0"/>
              </a:spcAft>
              <a:buSzPts val="1800"/>
              <a:buChar char="•"/>
            </a:pPr>
            <a:r>
              <a:rPr lang="en-US" sz="2800"/>
              <a:t>To help you prepare for September</a:t>
            </a:r>
            <a:endParaRPr/>
          </a:p>
          <a:p>
            <a:pPr marL="457200" lvl="0" indent="-342900" algn="l" rtl="0">
              <a:lnSpc>
                <a:spcPct val="100000"/>
              </a:lnSpc>
              <a:spcBef>
                <a:spcPts val="360"/>
              </a:spcBef>
              <a:spcAft>
                <a:spcPts val="0"/>
              </a:spcAft>
              <a:buSzPts val="1800"/>
              <a:buChar char="•"/>
            </a:pPr>
            <a:r>
              <a:rPr lang="en-US" sz="2800"/>
              <a:t>To answer any questions or queries you may have</a:t>
            </a:r>
            <a:endParaRPr/>
          </a:p>
          <a:p>
            <a:pPr marL="457200" lvl="0" indent="-228600" algn="l" rtl="0">
              <a:lnSpc>
                <a:spcPct val="100000"/>
              </a:lnSpc>
              <a:spcBef>
                <a:spcPts val="360"/>
              </a:spcBef>
              <a:spcAft>
                <a:spcPts val="0"/>
              </a:spcAft>
              <a:buClr>
                <a:schemeClr val="dk1"/>
              </a:buClr>
              <a:buSzPts val="18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7">
          <a:extLst>
            <a:ext uri="{FF2B5EF4-FFF2-40B4-BE49-F238E27FC236}">
              <a16:creationId xmlns:a16="http://schemas.microsoft.com/office/drawing/2014/main" id="{5EE2B423-507F-1338-62F6-71755CEED6D9}"/>
            </a:ext>
          </a:extLst>
        </p:cNvPr>
        <p:cNvGrpSpPr/>
        <p:nvPr/>
      </p:nvGrpSpPr>
      <p:grpSpPr>
        <a:xfrm>
          <a:off x="0" y="0"/>
          <a:ext cx="0" cy="0"/>
          <a:chOff x="0" y="0"/>
          <a:chExt cx="0" cy="0"/>
        </a:xfrm>
      </p:grpSpPr>
      <p:sp>
        <p:nvSpPr>
          <p:cNvPr id="248" name="Google Shape;248;p12">
            <a:extLst>
              <a:ext uri="{FF2B5EF4-FFF2-40B4-BE49-F238E27FC236}">
                <a16:creationId xmlns:a16="http://schemas.microsoft.com/office/drawing/2014/main" id="{A7E1C60D-F4BB-8AD8-4025-0A0ADD7B4C01}"/>
              </a:ext>
            </a:extLst>
          </p:cNvPr>
          <p:cNvSpPr txBox="1">
            <a:spLocks noGrp="1"/>
          </p:cNvSpPr>
          <p:nvPr>
            <p:ph type="title"/>
          </p:nvPr>
        </p:nvSpPr>
        <p:spPr>
          <a:xfrm>
            <a:off x="555522" y="1206653"/>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C000"/>
              </a:buClr>
              <a:buSzPts val="4400"/>
              <a:buFont typeface="Comic Sans MS"/>
              <a:buNone/>
            </a:pPr>
            <a:r>
              <a:rPr lang="en-US" b="1" i="0" u="none" dirty="0">
                <a:solidFill>
                  <a:srgbClr val="0070C0"/>
                </a:solidFill>
                <a:latin typeface="Amatic SC"/>
                <a:ea typeface="Amatic SC"/>
                <a:cs typeface="Amatic SC"/>
                <a:sym typeface="Amatic SC"/>
              </a:rPr>
              <a:t>What should my child be doing now </a:t>
            </a:r>
            <a:r>
              <a:rPr lang="en-US" b="1" dirty="0">
                <a:solidFill>
                  <a:srgbClr val="0070C0"/>
                </a:solidFill>
                <a:latin typeface="Amatic SC"/>
                <a:ea typeface="Amatic SC"/>
                <a:cs typeface="Amatic SC"/>
                <a:sym typeface="Amatic SC"/>
              </a:rPr>
              <a:t>to support Mathematics </a:t>
            </a:r>
            <a:r>
              <a:rPr lang="en-US" b="1" i="0" u="none" dirty="0">
                <a:solidFill>
                  <a:srgbClr val="0070C0"/>
                </a:solidFill>
                <a:latin typeface="Amatic SC"/>
                <a:ea typeface="Amatic SC"/>
                <a:cs typeface="Amatic SC"/>
                <a:sym typeface="Amatic SC"/>
              </a:rPr>
              <a:t>and what can I do to support?</a:t>
            </a:r>
            <a:br>
              <a:rPr lang="en-US" b="1" i="0" u="none" dirty="0">
                <a:solidFill>
                  <a:srgbClr val="0070C0"/>
                </a:solidFill>
                <a:latin typeface="Amatic SC"/>
                <a:ea typeface="Amatic SC"/>
                <a:cs typeface="Amatic SC"/>
                <a:sym typeface="Amatic SC"/>
              </a:rPr>
            </a:br>
            <a:br>
              <a:rPr lang="en-US" sz="4800" b="1" i="0" u="none" dirty="0">
                <a:solidFill>
                  <a:srgbClr val="0070C0"/>
                </a:solidFill>
                <a:latin typeface="Amatic SC"/>
                <a:ea typeface="Amatic SC"/>
                <a:cs typeface="Amatic SC"/>
                <a:sym typeface="Amatic SC"/>
              </a:rPr>
            </a:br>
            <a:endParaRPr sz="4800" b="1" dirty="0">
              <a:solidFill>
                <a:srgbClr val="0070C0"/>
              </a:solidFill>
              <a:latin typeface="Amatic SC"/>
              <a:ea typeface="Amatic SC"/>
              <a:cs typeface="Amatic SC"/>
              <a:sym typeface="Amatic SC"/>
            </a:endParaRPr>
          </a:p>
        </p:txBody>
      </p:sp>
      <p:sp>
        <p:nvSpPr>
          <p:cNvPr id="249" name="Google Shape;249;p12">
            <a:extLst>
              <a:ext uri="{FF2B5EF4-FFF2-40B4-BE49-F238E27FC236}">
                <a16:creationId xmlns:a16="http://schemas.microsoft.com/office/drawing/2014/main" id="{A672299B-E241-232C-9D80-8E4D89C62997}"/>
              </a:ext>
            </a:extLst>
          </p:cNvPr>
          <p:cNvSpPr txBox="1">
            <a:spLocks noGrp="1"/>
          </p:cNvSpPr>
          <p:nvPr>
            <p:ph type="body" idx="1"/>
          </p:nvPr>
        </p:nvSpPr>
        <p:spPr>
          <a:xfrm>
            <a:off x="457200" y="943897"/>
            <a:ext cx="8229600" cy="566440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480"/>
              </a:spcBef>
              <a:spcAft>
                <a:spcPts val="0"/>
              </a:spcAft>
              <a:buSzPts val="1800"/>
              <a:buNone/>
            </a:pPr>
            <a:endParaRPr sz="3400" b="1" u="sng" dirty="0">
              <a:solidFill>
                <a:srgbClr val="FF0000"/>
              </a:solidFill>
            </a:endParaRPr>
          </a:p>
          <a:p>
            <a:pPr marL="342900" marR="0" lvl="0" indent="-190500" algn="l" rtl="0">
              <a:lnSpc>
                <a:spcPct val="100000"/>
              </a:lnSpc>
              <a:spcBef>
                <a:spcPts val="480"/>
              </a:spcBef>
              <a:spcAft>
                <a:spcPts val="0"/>
              </a:spcAft>
              <a:buClr>
                <a:schemeClr val="dk1"/>
              </a:buClr>
              <a:buSzPts val="2400"/>
              <a:buFont typeface="Arial"/>
              <a:buNone/>
            </a:pPr>
            <a:endParaRPr sz="2400" b="0" i="0" u="none" dirty="0">
              <a:solidFill>
                <a:schemeClr val="dk1"/>
              </a:solidFill>
              <a:latin typeface="Comic Sans MS"/>
              <a:ea typeface="Comic Sans MS"/>
              <a:cs typeface="Comic Sans MS"/>
              <a:sym typeface="Comic Sans MS"/>
            </a:endParaRPr>
          </a:p>
        </p:txBody>
      </p:sp>
      <p:graphicFrame>
        <p:nvGraphicFramePr>
          <p:cNvPr id="2" name="Table 1">
            <a:extLst>
              <a:ext uri="{FF2B5EF4-FFF2-40B4-BE49-F238E27FC236}">
                <a16:creationId xmlns:a16="http://schemas.microsoft.com/office/drawing/2014/main" id="{2A1A62E1-FB6F-1151-7506-AD8BC15E2477}"/>
              </a:ext>
            </a:extLst>
          </p:cNvPr>
          <p:cNvGraphicFramePr>
            <a:graphicFrameLocks noGrp="1"/>
          </p:cNvGraphicFramePr>
          <p:nvPr>
            <p:extLst>
              <p:ext uri="{D42A27DB-BD31-4B8C-83A1-F6EECF244321}">
                <p14:modId xmlns:p14="http://schemas.microsoft.com/office/powerpoint/2010/main" val="3576246381"/>
              </p:ext>
            </p:extLst>
          </p:nvPr>
        </p:nvGraphicFramePr>
        <p:xfrm>
          <a:off x="73742" y="1938436"/>
          <a:ext cx="8613058" cy="4776992"/>
        </p:xfrm>
        <a:graphic>
          <a:graphicData uri="http://schemas.openxmlformats.org/drawingml/2006/table">
            <a:tbl>
              <a:tblPr firstRow="1" firstCol="1" bandRow="1">
                <a:tableStyleId>{5C22544A-7EE6-4342-B048-85BDC9FD1C3A}</a:tableStyleId>
              </a:tblPr>
              <a:tblGrid>
                <a:gridCol w="1143478">
                  <a:extLst>
                    <a:ext uri="{9D8B030D-6E8A-4147-A177-3AD203B41FA5}">
                      <a16:colId xmlns:a16="http://schemas.microsoft.com/office/drawing/2014/main" val="3541065993"/>
                    </a:ext>
                  </a:extLst>
                </a:gridCol>
                <a:gridCol w="7469580">
                  <a:extLst>
                    <a:ext uri="{9D8B030D-6E8A-4147-A177-3AD203B41FA5}">
                      <a16:colId xmlns:a16="http://schemas.microsoft.com/office/drawing/2014/main" val="4082380107"/>
                    </a:ext>
                  </a:extLst>
                </a:gridCol>
              </a:tblGrid>
              <a:tr h="434272">
                <a:tc>
                  <a:txBody>
                    <a:bodyPr/>
                    <a:lstStyle/>
                    <a:p>
                      <a:pPr>
                        <a:lnSpc>
                          <a:spcPct val="115000"/>
                        </a:lnSpc>
                        <a:spcAft>
                          <a:spcPts val="800"/>
                        </a:spcAft>
                        <a:buNone/>
                      </a:pPr>
                      <a:r>
                        <a:rPr lang="en-GB" sz="1100" kern="100">
                          <a:effectLst/>
                        </a:rPr>
                        <a:t>1</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1491" marR="61491" marT="0" marB="0"/>
                </a:tc>
                <a:tc>
                  <a:txBody>
                    <a:bodyPr/>
                    <a:lstStyle/>
                    <a:p>
                      <a:pPr>
                        <a:lnSpc>
                          <a:spcPct val="115000"/>
                        </a:lnSpc>
                        <a:spcAft>
                          <a:spcPts val="800"/>
                        </a:spcAft>
                        <a:buNone/>
                      </a:pPr>
                      <a:r>
                        <a:rPr lang="en-GB" sz="1100" kern="100">
                          <a:effectLst/>
                        </a:rPr>
                        <a:t>I can recite numbers to 5 and show up to five on my fingers</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1491" marR="61491" marT="0" marB="0"/>
                </a:tc>
                <a:extLst>
                  <a:ext uri="{0D108BD9-81ED-4DB2-BD59-A6C34878D82A}">
                    <a16:rowId xmlns:a16="http://schemas.microsoft.com/office/drawing/2014/main" val="1441824355"/>
                  </a:ext>
                </a:extLst>
              </a:tr>
              <a:tr h="434272">
                <a:tc>
                  <a:txBody>
                    <a:bodyPr/>
                    <a:lstStyle/>
                    <a:p>
                      <a:pPr>
                        <a:lnSpc>
                          <a:spcPct val="115000"/>
                        </a:lnSpc>
                        <a:spcAft>
                          <a:spcPts val="800"/>
                        </a:spcAft>
                        <a:buNone/>
                      </a:pPr>
                      <a:r>
                        <a:rPr lang="en-GB" sz="1100" kern="100">
                          <a:effectLst/>
                        </a:rPr>
                        <a:t>2</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1491" marR="61491" marT="0" marB="0"/>
                </a:tc>
                <a:tc>
                  <a:txBody>
                    <a:bodyPr/>
                    <a:lstStyle/>
                    <a:p>
                      <a:pPr>
                        <a:lnSpc>
                          <a:spcPct val="115000"/>
                        </a:lnSpc>
                        <a:spcAft>
                          <a:spcPts val="800"/>
                        </a:spcAft>
                        <a:buNone/>
                      </a:pPr>
                      <a:r>
                        <a:rPr lang="en-GB" sz="1100" kern="100">
                          <a:effectLst/>
                        </a:rPr>
                        <a:t>I can count up to 5 objects</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1491" marR="61491" marT="0" marB="0"/>
                </a:tc>
                <a:extLst>
                  <a:ext uri="{0D108BD9-81ED-4DB2-BD59-A6C34878D82A}">
                    <a16:rowId xmlns:a16="http://schemas.microsoft.com/office/drawing/2014/main" val="2973561897"/>
                  </a:ext>
                </a:extLst>
              </a:tr>
              <a:tr h="434272">
                <a:tc>
                  <a:txBody>
                    <a:bodyPr/>
                    <a:lstStyle/>
                    <a:p>
                      <a:pPr>
                        <a:lnSpc>
                          <a:spcPct val="115000"/>
                        </a:lnSpc>
                        <a:spcAft>
                          <a:spcPts val="800"/>
                        </a:spcAft>
                        <a:buNone/>
                      </a:pPr>
                      <a:r>
                        <a:rPr lang="en-GB" sz="1100" kern="100">
                          <a:effectLst/>
                        </a:rPr>
                        <a:t>3</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1491" marR="61491" marT="0" marB="0"/>
                </a:tc>
                <a:tc>
                  <a:txBody>
                    <a:bodyPr/>
                    <a:lstStyle/>
                    <a:p>
                      <a:pPr>
                        <a:lnSpc>
                          <a:spcPct val="115000"/>
                        </a:lnSpc>
                        <a:spcAft>
                          <a:spcPts val="800"/>
                        </a:spcAft>
                        <a:buNone/>
                      </a:pPr>
                      <a:r>
                        <a:rPr lang="en-GB" sz="1100" kern="100">
                          <a:effectLst/>
                        </a:rPr>
                        <a:t>I can recognise numerals to 5</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1491" marR="61491" marT="0" marB="0"/>
                </a:tc>
                <a:extLst>
                  <a:ext uri="{0D108BD9-81ED-4DB2-BD59-A6C34878D82A}">
                    <a16:rowId xmlns:a16="http://schemas.microsoft.com/office/drawing/2014/main" val="1774825841"/>
                  </a:ext>
                </a:extLst>
              </a:tr>
              <a:tr h="434272">
                <a:tc>
                  <a:txBody>
                    <a:bodyPr/>
                    <a:lstStyle/>
                    <a:p>
                      <a:pPr>
                        <a:lnSpc>
                          <a:spcPct val="115000"/>
                        </a:lnSpc>
                        <a:spcAft>
                          <a:spcPts val="800"/>
                        </a:spcAft>
                        <a:buNone/>
                      </a:pPr>
                      <a:r>
                        <a:rPr lang="en-GB" sz="1100" kern="100">
                          <a:effectLst/>
                        </a:rPr>
                        <a:t>4</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1491" marR="61491" marT="0" marB="0"/>
                </a:tc>
                <a:tc>
                  <a:txBody>
                    <a:bodyPr/>
                    <a:lstStyle/>
                    <a:p>
                      <a:pPr>
                        <a:lnSpc>
                          <a:spcPct val="115000"/>
                        </a:lnSpc>
                        <a:spcAft>
                          <a:spcPts val="800"/>
                        </a:spcAft>
                        <a:buNone/>
                      </a:pPr>
                      <a:r>
                        <a:rPr lang="en-GB" sz="1100" kern="100" dirty="0">
                          <a:effectLst/>
                        </a:rPr>
                        <a:t>I can match numerals to quantities to 5</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1491" marR="61491" marT="0" marB="0"/>
                </a:tc>
                <a:extLst>
                  <a:ext uri="{0D108BD9-81ED-4DB2-BD59-A6C34878D82A}">
                    <a16:rowId xmlns:a16="http://schemas.microsoft.com/office/drawing/2014/main" val="3243611119"/>
                  </a:ext>
                </a:extLst>
              </a:tr>
              <a:tr h="434272">
                <a:tc>
                  <a:txBody>
                    <a:bodyPr/>
                    <a:lstStyle/>
                    <a:p>
                      <a:pPr>
                        <a:lnSpc>
                          <a:spcPct val="115000"/>
                        </a:lnSpc>
                        <a:spcAft>
                          <a:spcPts val="800"/>
                        </a:spcAft>
                        <a:buNone/>
                      </a:pPr>
                      <a:r>
                        <a:rPr lang="en-GB" sz="1100" kern="100">
                          <a:effectLst/>
                        </a:rPr>
                        <a:t>5</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1491" marR="61491" marT="0" marB="0"/>
                </a:tc>
                <a:tc>
                  <a:txBody>
                    <a:bodyPr/>
                    <a:lstStyle/>
                    <a:p>
                      <a:pPr>
                        <a:lnSpc>
                          <a:spcPct val="115000"/>
                        </a:lnSpc>
                        <a:spcAft>
                          <a:spcPts val="800"/>
                        </a:spcAft>
                        <a:buNone/>
                      </a:pPr>
                      <a:r>
                        <a:rPr lang="en-GB" sz="1100" kern="100">
                          <a:effectLst/>
                        </a:rPr>
                        <a:t>I can recognise groups of up to 4 without counting (subitising)</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1491" marR="61491" marT="0" marB="0"/>
                </a:tc>
                <a:extLst>
                  <a:ext uri="{0D108BD9-81ED-4DB2-BD59-A6C34878D82A}">
                    <a16:rowId xmlns:a16="http://schemas.microsoft.com/office/drawing/2014/main" val="1915227997"/>
                  </a:ext>
                </a:extLst>
              </a:tr>
              <a:tr h="434272">
                <a:tc>
                  <a:txBody>
                    <a:bodyPr/>
                    <a:lstStyle/>
                    <a:p>
                      <a:pPr>
                        <a:lnSpc>
                          <a:spcPct val="115000"/>
                        </a:lnSpc>
                        <a:spcAft>
                          <a:spcPts val="800"/>
                        </a:spcAft>
                        <a:buNone/>
                      </a:pPr>
                      <a:r>
                        <a:rPr lang="en-GB" sz="1100" kern="100">
                          <a:effectLst/>
                        </a:rPr>
                        <a:t>6</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1491" marR="61491" marT="0" marB="0"/>
                </a:tc>
                <a:tc>
                  <a:txBody>
                    <a:bodyPr/>
                    <a:lstStyle/>
                    <a:p>
                      <a:pPr>
                        <a:lnSpc>
                          <a:spcPct val="115000"/>
                        </a:lnSpc>
                        <a:spcAft>
                          <a:spcPts val="800"/>
                        </a:spcAft>
                        <a:buNone/>
                      </a:pPr>
                      <a:r>
                        <a:rPr lang="en-GB" sz="1100" kern="100">
                          <a:effectLst/>
                        </a:rPr>
                        <a:t>I can solve simple practical problems involving "one less"</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1491" marR="61491" marT="0" marB="0"/>
                </a:tc>
                <a:extLst>
                  <a:ext uri="{0D108BD9-81ED-4DB2-BD59-A6C34878D82A}">
                    <a16:rowId xmlns:a16="http://schemas.microsoft.com/office/drawing/2014/main" val="1503036038"/>
                  </a:ext>
                </a:extLst>
              </a:tr>
              <a:tr h="434272">
                <a:tc>
                  <a:txBody>
                    <a:bodyPr/>
                    <a:lstStyle/>
                    <a:p>
                      <a:pPr>
                        <a:lnSpc>
                          <a:spcPct val="115000"/>
                        </a:lnSpc>
                        <a:spcAft>
                          <a:spcPts val="800"/>
                        </a:spcAft>
                        <a:buNone/>
                      </a:pPr>
                      <a:r>
                        <a:rPr lang="en-GB" sz="1100" kern="100">
                          <a:effectLst/>
                        </a:rPr>
                        <a:t>7</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1491" marR="61491" marT="0" marB="0"/>
                </a:tc>
                <a:tc>
                  <a:txBody>
                    <a:bodyPr/>
                    <a:lstStyle/>
                    <a:p>
                      <a:pPr>
                        <a:lnSpc>
                          <a:spcPct val="115000"/>
                        </a:lnSpc>
                        <a:spcAft>
                          <a:spcPts val="800"/>
                        </a:spcAft>
                        <a:buNone/>
                      </a:pPr>
                      <a:r>
                        <a:rPr lang="en-GB" sz="1100" kern="100">
                          <a:effectLst/>
                        </a:rPr>
                        <a:t>I can compare groups and say which has more</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1491" marR="61491" marT="0" marB="0"/>
                </a:tc>
                <a:extLst>
                  <a:ext uri="{0D108BD9-81ED-4DB2-BD59-A6C34878D82A}">
                    <a16:rowId xmlns:a16="http://schemas.microsoft.com/office/drawing/2014/main" val="3265301924"/>
                  </a:ext>
                </a:extLst>
              </a:tr>
              <a:tr h="434272">
                <a:tc>
                  <a:txBody>
                    <a:bodyPr/>
                    <a:lstStyle/>
                    <a:p>
                      <a:pPr>
                        <a:lnSpc>
                          <a:spcPct val="115000"/>
                        </a:lnSpc>
                        <a:spcAft>
                          <a:spcPts val="800"/>
                        </a:spcAft>
                        <a:buNone/>
                      </a:pPr>
                      <a:r>
                        <a:rPr lang="en-GB" sz="1100" kern="100">
                          <a:effectLst/>
                        </a:rPr>
                        <a:t>8</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1491" marR="61491" marT="0" marB="0"/>
                </a:tc>
                <a:tc>
                  <a:txBody>
                    <a:bodyPr/>
                    <a:lstStyle/>
                    <a:p>
                      <a:pPr>
                        <a:lnSpc>
                          <a:spcPct val="115000"/>
                        </a:lnSpc>
                        <a:spcAft>
                          <a:spcPts val="800"/>
                        </a:spcAft>
                        <a:buNone/>
                      </a:pPr>
                      <a:r>
                        <a:rPr lang="en-GB" sz="1100" kern="100">
                          <a:effectLst/>
                        </a:rPr>
                        <a:t>I can copy an AB pattern </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1491" marR="61491" marT="0" marB="0"/>
                </a:tc>
                <a:extLst>
                  <a:ext uri="{0D108BD9-81ED-4DB2-BD59-A6C34878D82A}">
                    <a16:rowId xmlns:a16="http://schemas.microsoft.com/office/drawing/2014/main" val="1310762959"/>
                  </a:ext>
                </a:extLst>
              </a:tr>
              <a:tr h="434272">
                <a:tc>
                  <a:txBody>
                    <a:bodyPr/>
                    <a:lstStyle/>
                    <a:p>
                      <a:pPr>
                        <a:lnSpc>
                          <a:spcPct val="115000"/>
                        </a:lnSpc>
                        <a:spcAft>
                          <a:spcPts val="800"/>
                        </a:spcAft>
                        <a:buNone/>
                      </a:pPr>
                      <a:r>
                        <a:rPr lang="en-GB" sz="1100" kern="100">
                          <a:effectLst/>
                        </a:rPr>
                        <a:t>9</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1491" marR="61491" marT="0" marB="0"/>
                </a:tc>
                <a:tc>
                  <a:txBody>
                    <a:bodyPr/>
                    <a:lstStyle/>
                    <a:p>
                      <a:pPr>
                        <a:lnSpc>
                          <a:spcPct val="115000"/>
                        </a:lnSpc>
                        <a:spcAft>
                          <a:spcPts val="800"/>
                        </a:spcAft>
                        <a:buNone/>
                      </a:pPr>
                      <a:r>
                        <a:rPr lang="en-GB" sz="1100" kern="100">
                          <a:effectLst/>
                        </a:rPr>
                        <a:t>I can recognise common 2D shapes in the environment</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1491" marR="61491" marT="0" marB="0"/>
                </a:tc>
                <a:extLst>
                  <a:ext uri="{0D108BD9-81ED-4DB2-BD59-A6C34878D82A}">
                    <a16:rowId xmlns:a16="http://schemas.microsoft.com/office/drawing/2014/main" val="2125432311"/>
                  </a:ext>
                </a:extLst>
              </a:tr>
              <a:tr h="434272">
                <a:tc>
                  <a:txBody>
                    <a:bodyPr/>
                    <a:lstStyle/>
                    <a:p>
                      <a:pPr>
                        <a:lnSpc>
                          <a:spcPct val="115000"/>
                        </a:lnSpc>
                        <a:spcAft>
                          <a:spcPts val="800"/>
                        </a:spcAft>
                        <a:buNone/>
                      </a:pPr>
                      <a:r>
                        <a:rPr lang="en-GB" sz="1100" kern="100">
                          <a:effectLst/>
                        </a:rPr>
                        <a:t>10</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1491" marR="61491" marT="0" marB="0"/>
                </a:tc>
                <a:tc>
                  <a:txBody>
                    <a:bodyPr/>
                    <a:lstStyle/>
                    <a:p>
                      <a:pPr>
                        <a:lnSpc>
                          <a:spcPct val="115000"/>
                        </a:lnSpc>
                        <a:spcAft>
                          <a:spcPts val="800"/>
                        </a:spcAft>
                        <a:buNone/>
                      </a:pPr>
                      <a:r>
                        <a:rPr lang="en-GB" sz="1100" kern="100">
                          <a:effectLst/>
                        </a:rPr>
                        <a:t>I can explore differences in size, length, weight and capacity. </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1491" marR="61491" marT="0" marB="0"/>
                </a:tc>
                <a:extLst>
                  <a:ext uri="{0D108BD9-81ED-4DB2-BD59-A6C34878D82A}">
                    <a16:rowId xmlns:a16="http://schemas.microsoft.com/office/drawing/2014/main" val="2925517331"/>
                  </a:ext>
                </a:extLst>
              </a:tr>
              <a:tr h="434272">
                <a:tc>
                  <a:txBody>
                    <a:bodyPr/>
                    <a:lstStyle/>
                    <a:p>
                      <a:pPr>
                        <a:lnSpc>
                          <a:spcPct val="115000"/>
                        </a:lnSpc>
                        <a:spcAft>
                          <a:spcPts val="800"/>
                        </a:spcAft>
                        <a:buNone/>
                      </a:pPr>
                      <a:r>
                        <a:rPr lang="en-GB" sz="1100" kern="100">
                          <a:effectLst/>
                        </a:rPr>
                        <a:t>11</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1491" marR="61491" marT="0" marB="0"/>
                </a:tc>
                <a:tc>
                  <a:txBody>
                    <a:bodyPr/>
                    <a:lstStyle/>
                    <a:p>
                      <a:pPr>
                        <a:lnSpc>
                          <a:spcPct val="115000"/>
                        </a:lnSpc>
                        <a:spcAft>
                          <a:spcPts val="800"/>
                        </a:spcAft>
                        <a:buNone/>
                      </a:pPr>
                      <a:r>
                        <a:rPr lang="en-GB" sz="1100" kern="100" dirty="0">
                          <a:effectLst/>
                        </a:rPr>
                        <a:t>I can respond to some special and positional language such as ‘in’, ‘on’, ‘next to’, ‘behind’, "inside" and "outside"</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1491" marR="61491" marT="0" marB="0"/>
                </a:tc>
                <a:extLst>
                  <a:ext uri="{0D108BD9-81ED-4DB2-BD59-A6C34878D82A}">
                    <a16:rowId xmlns:a16="http://schemas.microsoft.com/office/drawing/2014/main" val="412622439"/>
                  </a:ext>
                </a:extLst>
              </a:tr>
            </a:tbl>
          </a:graphicData>
        </a:graphic>
      </p:graphicFrame>
      <p:pic>
        <p:nvPicPr>
          <p:cNvPr id="4" name="Picture 3" descr="A poster of a child playing with blocks&#10;&#10;AI-generated content may be incorrect.">
            <a:extLst>
              <a:ext uri="{FF2B5EF4-FFF2-40B4-BE49-F238E27FC236}">
                <a16:creationId xmlns:a16="http://schemas.microsoft.com/office/drawing/2014/main" id="{88668922-FBF4-F9BF-BDC7-300184A84466}"/>
              </a:ext>
            </a:extLst>
          </p:cNvPr>
          <p:cNvPicPr>
            <a:picLocks noChangeAspect="1"/>
          </p:cNvPicPr>
          <p:nvPr/>
        </p:nvPicPr>
        <p:blipFill>
          <a:blip r:embed="rId3"/>
          <a:stretch>
            <a:fillRect/>
          </a:stretch>
        </p:blipFill>
        <p:spPr>
          <a:xfrm>
            <a:off x="5884213" y="1858297"/>
            <a:ext cx="2999231" cy="4385187"/>
          </a:xfrm>
          <a:prstGeom prst="rect">
            <a:avLst/>
          </a:prstGeom>
        </p:spPr>
      </p:pic>
    </p:spTree>
    <p:extLst>
      <p:ext uri="{BB962C8B-B14F-4D97-AF65-F5344CB8AC3E}">
        <p14:creationId xmlns:p14="http://schemas.microsoft.com/office/powerpoint/2010/main" val="1368635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3D76C-54A2-BFB4-97ED-41B6EB8DF3D0}"/>
              </a:ext>
            </a:extLst>
          </p:cNvPr>
          <p:cNvSpPr>
            <a:spLocks noGrp="1"/>
          </p:cNvSpPr>
          <p:nvPr>
            <p:ph type="title"/>
          </p:nvPr>
        </p:nvSpPr>
        <p:spPr/>
        <p:txBody>
          <a:bodyPr/>
          <a:lstStyle/>
          <a:p>
            <a:r>
              <a:rPr lang="en-GB" dirty="0"/>
              <a:t>Websites to support </a:t>
            </a:r>
          </a:p>
        </p:txBody>
      </p:sp>
      <p:sp>
        <p:nvSpPr>
          <p:cNvPr id="3" name="Text Placeholder 2">
            <a:extLst>
              <a:ext uri="{FF2B5EF4-FFF2-40B4-BE49-F238E27FC236}">
                <a16:creationId xmlns:a16="http://schemas.microsoft.com/office/drawing/2014/main" id="{681AAEEA-CD21-93C4-28AB-17B20F6CAA3F}"/>
              </a:ext>
            </a:extLst>
          </p:cNvPr>
          <p:cNvSpPr>
            <a:spLocks noGrp="1"/>
          </p:cNvSpPr>
          <p:nvPr>
            <p:ph type="body" idx="1"/>
          </p:nvPr>
        </p:nvSpPr>
        <p:spPr/>
        <p:txBody>
          <a:bodyPr/>
          <a:lstStyle/>
          <a:p>
            <a:pPr marL="114300" indent="0">
              <a:buNone/>
            </a:pPr>
            <a:r>
              <a:rPr lang="en-GB" dirty="0">
                <a:hlinkClick r:id="rId2"/>
              </a:rPr>
              <a:t>Tiny Happy People</a:t>
            </a:r>
            <a:endParaRPr lang="en-GB" dirty="0"/>
          </a:p>
          <a:p>
            <a:pPr marL="114300" indent="0">
              <a:buNone/>
            </a:pPr>
            <a:endParaRPr lang="en-GB" dirty="0"/>
          </a:p>
          <a:p>
            <a:pPr marL="114300" indent="0">
              <a:buNone/>
            </a:pPr>
            <a:r>
              <a:rPr lang="en-GB" dirty="0">
                <a:hlinkClick r:id="rId3"/>
              </a:rPr>
              <a:t>Best Start in Life - Best Start in Life</a:t>
            </a:r>
            <a:r>
              <a:rPr lang="en-GB" dirty="0"/>
              <a:t> </a:t>
            </a:r>
          </a:p>
        </p:txBody>
      </p:sp>
    </p:spTree>
    <p:extLst>
      <p:ext uri="{BB962C8B-B14F-4D97-AF65-F5344CB8AC3E}">
        <p14:creationId xmlns:p14="http://schemas.microsoft.com/office/powerpoint/2010/main" val="2452437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dfc1659509_0_12"/>
          <p:cNvSpPr txBox="1">
            <a:spLocks noGrp="1"/>
          </p:cNvSpPr>
          <p:nvPr>
            <p:ph type="title"/>
          </p:nvPr>
        </p:nvSpPr>
        <p:spPr>
          <a:xfrm>
            <a:off x="457200" y="277813"/>
            <a:ext cx="8229600" cy="1139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5100" b="1">
                <a:solidFill>
                  <a:srgbClr val="0070C0"/>
                </a:solidFill>
                <a:latin typeface="Amatic SC"/>
                <a:ea typeface="Amatic SC"/>
                <a:cs typeface="Amatic SC"/>
                <a:sym typeface="Amatic SC"/>
              </a:rPr>
              <a:t>Early Years Pupil Premium </a:t>
            </a:r>
            <a:br>
              <a:rPr lang="en-US" sz="5100" b="1">
                <a:solidFill>
                  <a:srgbClr val="0070C0"/>
                </a:solidFill>
                <a:latin typeface="Amatic SC"/>
                <a:ea typeface="Amatic SC"/>
                <a:cs typeface="Amatic SC"/>
                <a:sym typeface="Amatic SC"/>
              </a:rPr>
            </a:br>
            <a:endParaRPr sz="5100" b="1">
              <a:solidFill>
                <a:srgbClr val="0070C0"/>
              </a:solidFill>
              <a:latin typeface="Amatic SC"/>
              <a:ea typeface="Amatic SC"/>
              <a:cs typeface="Amatic SC"/>
              <a:sym typeface="Amatic SC"/>
            </a:endParaRPr>
          </a:p>
        </p:txBody>
      </p:sp>
      <p:sp>
        <p:nvSpPr>
          <p:cNvPr id="256" name="Google Shape;256;gdfc1659509_0_12"/>
          <p:cNvSpPr txBox="1">
            <a:spLocks noGrp="1"/>
          </p:cNvSpPr>
          <p:nvPr>
            <p:ph type="body" idx="1"/>
          </p:nvPr>
        </p:nvSpPr>
        <p:spPr>
          <a:xfrm>
            <a:off x="457200" y="1252175"/>
            <a:ext cx="8096100" cy="48786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2900" b="1">
                <a:latin typeface="Amatic SC"/>
                <a:ea typeface="Amatic SC"/>
                <a:cs typeface="Amatic SC"/>
                <a:sym typeface="Amatic SC"/>
              </a:rPr>
              <a:t>Would all Reception parents please visit:</a:t>
            </a:r>
            <a:endParaRPr sz="2900" b="1">
              <a:latin typeface="Amatic SC"/>
              <a:ea typeface="Amatic SC"/>
              <a:cs typeface="Amatic SC"/>
              <a:sym typeface="Amatic SC"/>
            </a:endParaRPr>
          </a:p>
          <a:p>
            <a:pPr marL="0" lvl="0" indent="0" algn="l" rtl="0">
              <a:lnSpc>
                <a:spcPct val="100000"/>
              </a:lnSpc>
              <a:spcBef>
                <a:spcPts val="360"/>
              </a:spcBef>
              <a:spcAft>
                <a:spcPts val="0"/>
              </a:spcAft>
              <a:buClr>
                <a:schemeClr val="dk1"/>
              </a:buClr>
              <a:buSzPts val="1100"/>
              <a:buFont typeface="Arial"/>
              <a:buNone/>
            </a:pPr>
            <a:r>
              <a:rPr lang="en-US" sz="4100" b="1" u="sng">
                <a:solidFill>
                  <a:schemeClr val="hlink"/>
                </a:solidFill>
                <a:latin typeface="Amatic SC"/>
                <a:ea typeface="Amatic SC"/>
                <a:cs typeface="Amatic SC"/>
                <a:sym typeface="Amatic SC"/>
                <a:hlinkClick r:id="rId3"/>
              </a:rPr>
              <a:t>https://liverpool.gov.uk/children-and-families/early-years-and-childcare/early-years-pupil-premium-eypp/</a:t>
            </a:r>
            <a:endParaRPr sz="4100" b="1" u="sng">
              <a:solidFill>
                <a:schemeClr val="hlink"/>
              </a:solidFill>
              <a:latin typeface="Amatic SC"/>
              <a:ea typeface="Amatic SC"/>
              <a:cs typeface="Amatic SC"/>
              <a:sym typeface="Amatic SC"/>
            </a:endParaRPr>
          </a:p>
          <a:p>
            <a:pPr marL="0" lvl="0" indent="0" algn="ctr" rtl="0">
              <a:lnSpc>
                <a:spcPct val="115000"/>
              </a:lnSpc>
              <a:spcBef>
                <a:spcPts val="0"/>
              </a:spcBef>
              <a:spcAft>
                <a:spcPts val="0"/>
              </a:spcAft>
              <a:buClr>
                <a:schemeClr val="dk1"/>
              </a:buClr>
              <a:buSzPts val="1100"/>
              <a:buFont typeface="Arial"/>
              <a:buNone/>
            </a:pPr>
            <a:r>
              <a:rPr lang="en-US" sz="2900" b="1">
                <a:latin typeface="Amatic SC"/>
                <a:ea typeface="Amatic SC"/>
                <a:cs typeface="Amatic SC"/>
                <a:sym typeface="Amatic SC"/>
              </a:rPr>
              <a:t>and follow the instructions to find out if your child is entitled to pupil premium.</a:t>
            </a:r>
            <a:endParaRPr sz="2900" b="1">
              <a:latin typeface="Amatic SC"/>
              <a:ea typeface="Amatic SC"/>
              <a:cs typeface="Amatic SC"/>
              <a:sym typeface="Amatic SC"/>
            </a:endParaRPr>
          </a:p>
          <a:p>
            <a:pPr marL="0" lvl="0" indent="0" algn="ctr" rtl="0">
              <a:lnSpc>
                <a:spcPct val="115000"/>
              </a:lnSpc>
              <a:spcBef>
                <a:spcPts val="0"/>
              </a:spcBef>
              <a:spcAft>
                <a:spcPts val="0"/>
              </a:spcAft>
              <a:buClr>
                <a:schemeClr val="dk1"/>
              </a:buClr>
              <a:buSzPts val="1100"/>
              <a:buFont typeface="Arial"/>
              <a:buNone/>
            </a:pPr>
            <a:r>
              <a:rPr lang="en-US" sz="2900" b="1">
                <a:latin typeface="Amatic SC"/>
                <a:ea typeface="Amatic SC"/>
                <a:cs typeface="Amatic SC"/>
                <a:sym typeface="Amatic SC"/>
              </a:rPr>
              <a:t>The purpose of completing the registration is to ensure that the school receives additional funding (up to £300) to support your child whilst in school i.e. additional teaching assistants, resources and more!</a:t>
            </a:r>
            <a:endParaRPr sz="2900" b="1">
              <a:latin typeface="Amatic SC"/>
              <a:ea typeface="Amatic SC"/>
              <a:cs typeface="Amatic SC"/>
              <a:sym typeface="Amatic SC"/>
            </a:endParaRPr>
          </a:p>
          <a:p>
            <a:pPr marL="0" lvl="0" indent="0" algn="l" rtl="0">
              <a:lnSpc>
                <a:spcPct val="100000"/>
              </a:lnSpc>
              <a:spcBef>
                <a:spcPts val="360"/>
              </a:spcBef>
              <a:spcAft>
                <a:spcPts val="0"/>
              </a:spcAft>
              <a:buSzPts val="1800"/>
              <a:buNone/>
            </a:pPr>
            <a:endParaRPr sz="4100" b="1">
              <a:latin typeface="Amatic SC"/>
              <a:ea typeface="Amatic SC"/>
              <a:cs typeface="Amatic SC"/>
              <a:sym typeface="Amatic SC"/>
            </a:endParaRPr>
          </a:p>
          <a:p>
            <a:pPr marL="0" lvl="0" indent="0" algn="l" rtl="0">
              <a:lnSpc>
                <a:spcPct val="100000"/>
              </a:lnSpc>
              <a:spcBef>
                <a:spcPts val="360"/>
              </a:spcBef>
              <a:spcAft>
                <a:spcPts val="0"/>
              </a:spcAft>
              <a:buSzPts val="1800"/>
              <a:buNone/>
            </a:pPr>
            <a:endParaRPr sz="4100" b="1">
              <a:latin typeface="Amatic SC"/>
              <a:ea typeface="Amatic SC"/>
              <a:cs typeface="Amatic SC"/>
              <a:sym typeface="Amatic SC"/>
            </a:endParaRPr>
          </a:p>
          <a:p>
            <a:pPr marL="0" lvl="0" indent="0" algn="l" rtl="0">
              <a:lnSpc>
                <a:spcPct val="100000"/>
              </a:lnSpc>
              <a:spcBef>
                <a:spcPts val="360"/>
              </a:spcBef>
              <a:spcAft>
                <a:spcPts val="0"/>
              </a:spcAft>
              <a:buSzPts val="1800"/>
              <a:buNone/>
            </a:pPr>
            <a:endParaRPr/>
          </a:p>
          <a:p>
            <a:pPr marL="0" lvl="0" indent="0" algn="l" rtl="0">
              <a:lnSpc>
                <a:spcPct val="100000"/>
              </a:lnSpc>
              <a:spcBef>
                <a:spcPts val="360"/>
              </a:spcBef>
              <a:spcAft>
                <a:spcPts val="0"/>
              </a:spcAft>
              <a:buSzPts val="180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6"/>
          <p:cNvSpPr txBox="1">
            <a:spLocks noGrp="1"/>
          </p:cNvSpPr>
          <p:nvPr>
            <p:ph type="title"/>
          </p:nvPr>
        </p:nvSpPr>
        <p:spPr>
          <a:xfrm>
            <a:off x="457200" y="277812"/>
            <a:ext cx="8229600" cy="8477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C000"/>
              </a:buClr>
              <a:buSzPts val="4400"/>
              <a:buFont typeface="Comic Sans MS"/>
              <a:buNone/>
            </a:pPr>
            <a:r>
              <a:rPr lang="en-US" sz="4700" b="1" i="0" u="sng">
                <a:solidFill>
                  <a:srgbClr val="0070C0"/>
                </a:solidFill>
                <a:latin typeface="Amatic SC"/>
                <a:ea typeface="Amatic SC"/>
                <a:cs typeface="Amatic SC"/>
                <a:sym typeface="Amatic SC"/>
              </a:rPr>
              <a:t>School Meals</a:t>
            </a:r>
            <a:endParaRPr sz="4700">
              <a:solidFill>
                <a:srgbClr val="0070C0"/>
              </a:solidFill>
              <a:latin typeface="Amatic SC"/>
              <a:ea typeface="Amatic SC"/>
              <a:cs typeface="Amatic SC"/>
              <a:sym typeface="Amatic SC"/>
            </a:endParaRPr>
          </a:p>
        </p:txBody>
      </p:sp>
      <p:sp>
        <p:nvSpPr>
          <p:cNvPr id="263" name="Google Shape;263;p16"/>
          <p:cNvSpPr txBox="1">
            <a:spLocks noGrp="1"/>
          </p:cNvSpPr>
          <p:nvPr>
            <p:ph type="body" idx="1"/>
          </p:nvPr>
        </p:nvSpPr>
        <p:spPr>
          <a:xfrm>
            <a:off x="1404150" y="1528825"/>
            <a:ext cx="6335700" cy="52578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SzPts val="1800"/>
              <a:buNone/>
            </a:pPr>
            <a:endParaRPr sz="3100" b="1">
              <a:latin typeface="Amatic SC"/>
              <a:ea typeface="Amatic SC"/>
              <a:cs typeface="Amatic SC"/>
              <a:sym typeface="Amatic SC"/>
            </a:endParaRPr>
          </a:p>
          <a:p>
            <a:pPr marL="342900" lvl="0" indent="-342900" algn="l" rtl="0">
              <a:lnSpc>
                <a:spcPct val="100000"/>
              </a:lnSpc>
              <a:spcBef>
                <a:spcPts val="0"/>
              </a:spcBef>
              <a:spcAft>
                <a:spcPts val="0"/>
              </a:spcAft>
              <a:buClr>
                <a:schemeClr val="dk1"/>
              </a:buClr>
              <a:buSzPts val="2400"/>
              <a:buFont typeface="Amatic SC"/>
              <a:buChar char="•"/>
            </a:pPr>
            <a:r>
              <a:rPr lang="en-US" sz="2400" b="1" i="0" u="none">
                <a:solidFill>
                  <a:schemeClr val="dk1"/>
                </a:solidFill>
                <a:latin typeface="Amatic SC"/>
                <a:ea typeface="Amatic SC"/>
                <a:cs typeface="Amatic SC"/>
                <a:sym typeface="Amatic SC"/>
              </a:rPr>
              <a:t>As of September 2014 all children in </a:t>
            </a:r>
            <a:r>
              <a:rPr lang="en-US" sz="2400" b="1">
                <a:latin typeface="Amatic SC"/>
                <a:ea typeface="Amatic SC"/>
                <a:cs typeface="Amatic SC"/>
                <a:sym typeface="Amatic SC"/>
              </a:rPr>
              <a:t>reception</a:t>
            </a:r>
            <a:r>
              <a:rPr lang="en-US" sz="2400" b="1" i="0" u="none">
                <a:solidFill>
                  <a:schemeClr val="dk1"/>
                </a:solidFill>
                <a:latin typeface="Amatic SC"/>
                <a:ea typeface="Amatic SC"/>
                <a:cs typeface="Amatic SC"/>
                <a:sym typeface="Amatic SC"/>
              </a:rPr>
              <a:t> – Year 2 have been entitled to a School Meal which is funded under the New Government scheme. </a:t>
            </a:r>
            <a:endParaRPr sz="3400" b="1">
              <a:latin typeface="Amatic SC"/>
              <a:ea typeface="Amatic SC"/>
              <a:cs typeface="Amatic SC"/>
              <a:sym typeface="Amatic SC"/>
            </a:endParaRPr>
          </a:p>
          <a:p>
            <a:pPr marL="342900" lvl="0" indent="-342900" algn="l" rtl="0">
              <a:lnSpc>
                <a:spcPct val="100000"/>
              </a:lnSpc>
              <a:spcBef>
                <a:spcPts val="440"/>
              </a:spcBef>
              <a:spcAft>
                <a:spcPts val="0"/>
              </a:spcAft>
              <a:buClr>
                <a:schemeClr val="dk1"/>
              </a:buClr>
              <a:buSzPts val="2400"/>
              <a:buFont typeface="Amatic SC"/>
              <a:buChar char="•"/>
            </a:pPr>
            <a:r>
              <a:rPr lang="en-US" sz="2400" b="1" i="0" u="none">
                <a:solidFill>
                  <a:schemeClr val="dk1"/>
                </a:solidFill>
                <a:latin typeface="Amatic SC"/>
                <a:ea typeface="Amatic SC"/>
                <a:cs typeface="Amatic SC"/>
                <a:sym typeface="Amatic SC"/>
              </a:rPr>
              <a:t>If you are entitled to certain benefits, then it is still important to apply at the School Office as this will entitle your child to certain benefits in school through the Pupil Premium Fund. </a:t>
            </a:r>
            <a:endParaRPr sz="3400" b="1">
              <a:latin typeface="Amatic SC"/>
              <a:ea typeface="Amatic SC"/>
              <a:cs typeface="Amatic SC"/>
              <a:sym typeface="Amatic SC"/>
            </a:endParaRPr>
          </a:p>
          <a:p>
            <a:pPr marL="342900" lvl="0" indent="-342900" algn="l" rtl="0">
              <a:lnSpc>
                <a:spcPct val="100000"/>
              </a:lnSpc>
              <a:spcBef>
                <a:spcPts val="440"/>
              </a:spcBef>
              <a:spcAft>
                <a:spcPts val="0"/>
              </a:spcAft>
              <a:buClr>
                <a:schemeClr val="dk1"/>
              </a:buClr>
              <a:buSzPts val="2400"/>
              <a:buFont typeface="Amatic SC"/>
              <a:buChar char="•"/>
            </a:pPr>
            <a:r>
              <a:rPr lang="en-US" sz="2400" b="1" i="0" u="none">
                <a:solidFill>
                  <a:schemeClr val="dk1"/>
                </a:solidFill>
                <a:latin typeface="Amatic SC"/>
                <a:ea typeface="Amatic SC"/>
                <a:cs typeface="Amatic SC"/>
                <a:sym typeface="Amatic SC"/>
              </a:rPr>
              <a:t>Our school meal provider is Absolutely Catering. All menus are available on our website.</a:t>
            </a:r>
            <a:endParaRPr sz="2400" b="1" i="0" u="none">
              <a:solidFill>
                <a:schemeClr val="dk1"/>
              </a:solidFill>
              <a:latin typeface="Amatic SC"/>
              <a:ea typeface="Amatic SC"/>
              <a:cs typeface="Amatic SC"/>
              <a:sym typeface="Amatic SC"/>
            </a:endParaRPr>
          </a:p>
          <a:p>
            <a:pPr marL="342900" lvl="0" indent="-203200" algn="l" rtl="0">
              <a:lnSpc>
                <a:spcPct val="100000"/>
              </a:lnSpc>
              <a:spcBef>
                <a:spcPts val="440"/>
              </a:spcBef>
              <a:spcAft>
                <a:spcPts val="0"/>
              </a:spcAft>
              <a:buClr>
                <a:schemeClr val="dk1"/>
              </a:buClr>
              <a:buSzPts val="2200"/>
              <a:buFont typeface="Arial"/>
              <a:buNone/>
            </a:pPr>
            <a:endParaRPr sz="2200" b="0" i="0" u="none">
              <a:solidFill>
                <a:schemeClr val="dk1"/>
              </a:solidFill>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fade">
                                      <p:cBhvr>
                                        <p:cTn id="7" dur="500"/>
                                        <p:tgtEl>
                                          <p:spTgt spid="2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3">
                                            <p:txEl>
                                              <p:pRg st="0" end="0"/>
                                            </p:txEl>
                                          </p:spTgt>
                                        </p:tgtEl>
                                        <p:attrNameLst>
                                          <p:attrName>style.visibility</p:attrName>
                                        </p:attrNameLst>
                                      </p:cBhvr>
                                      <p:to>
                                        <p:strVal val="visible"/>
                                      </p:to>
                                    </p:set>
                                    <p:animEffect transition="in" filter="fade">
                                      <p:cBhvr>
                                        <p:cTn id="12" dur="500"/>
                                        <p:tgtEl>
                                          <p:spTgt spid="2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3">
                                            <p:txEl>
                                              <p:pRg st="1" end="1"/>
                                            </p:txEl>
                                          </p:spTgt>
                                        </p:tgtEl>
                                        <p:attrNameLst>
                                          <p:attrName>style.visibility</p:attrName>
                                        </p:attrNameLst>
                                      </p:cBhvr>
                                      <p:to>
                                        <p:strVal val="visible"/>
                                      </p:to>
                                    </p:set>
                                    <p:animEffect transition="in" filter="fade">
                                      <p:cBhvr>
                                        <p:cTn id="17" dur="500"/>
                                        <p:tgtEl>
                                          <p:spTgt spid="26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3">
                                            <p:txEl>
                                              <p:pRg st="2" end="2"/>
                                            </p:txEl>
                                          </p:spTgt>
                                        </p:tgtEl>
                                        <p:attrNameLst>
                                          <p:attrName>style.visibility</p:attrName>
                                        </p:attrNameLst>
                                      </p:cBhvr>
                                      <p:to>
                                        <p:strVal val="visible"/>
                                      </p:to>
                                    </p:set>
                                    <p:animEffect transition="in" filter="fade">
                                      <p:cBhvr>
                                        <p:cTn id="22" dur="500"/>
                                        <p:tgtEl>
                                          <p:spTgt spid="26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3">
                                            <p:txEl>
                                              <p:pRg st="3" end="3"/>
                                            </p:txEl>
                                          </p:spTgt>
                                        </p:tgtEl>
                                        <p:attrNameLst>
                                          <p:attrName>style.visibility</p:attrName>
                                        </p:attrNameLst>
                                      </p:cBhvr>
                                      <p:to>
                                        <p:strVal val="visible"/>
                                      </p:to>
                                    </p:set>
                                    <p:animEffect transition="in" filter="fade">
                                      <p:cBhvr>
                                        <p:cTn id="27" dur="500"/>
                                        <p:tgtEl>
                                          <p:spTgt spid="26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3">
                                            <p:txEl>
                                              <p:pRg st="4" end="4"/>
                                            </p:txEl>
                                          </p:spTgt>
                                        </p:tgtEl>
                                        <p:attrNameLst>
                                          <p:attrName>style.visibility</p:attrName>
                                        </p:attrNameLst>
                                      </p:cBhvr>
                                      <p:to>
                                        <p:strVal val="visible"/>
                                      </p:to>
                                    </p:set>
                                    <p:animEffect transition="in" filter="fade">
                                      <p:cBhvr>
                                        <p:cTn id="32" dur="500"/>
                                        <p:tgtEl>
                                          <p:spTgt spid="2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7"/>
          <p:cNvSpPr txBox="1">
            <a:spLocks noGrp="1"/>
          </p:cNvSpPr>
          <p:nvPr>
            <p:ph type="title"/>
          </p:nvPr>
        </p:nvSpPr>
        <p:spPr>
          <a:xfrm>
            <a:off x="395287" y="17462"/>
            <a:ext cx="8229600" cy="1135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C000"/>
              </a:buClr>
              <a:buSzPts val="4400"/>
              <a:buFont typeface="Comic Sans MS"/>
              <a:buNone/>
            </a:pPr>
            <a:r>
              <a:rPr lang="en-US" sz="5100" b="1" i="0" u="sng">
                <a:solidFill>
                  <a:srgbClr val="0070C0"/>
                </a:solidFill>
                <a:latin typeface="Amatic SC"/>
                <a:ea typeface="Amatic SC"/>
                <a:cs typeface="Amatic SC"/>
                <a:sym typeface="Amatic SC"/>
              </a:rPr>
              <a:t>Absence</a:t>
            </a:r>
            <a:endParaRPr sz="5100">
              <a:solidFill>
                <a:srgbClr val="0070C0"/>
              </a:solidFill>
              <a:latin typeface="Amatic SC"/>
              <a:ea typeface="Amatic SC"/>
              <a:cs typeface="Amatic SC"/>
              <a:sym typeface="Amatic SC"/>
            </a:endParaRPr>
          </a:p>
        </p:txBody>
      </p:sp>
      <p:sp>
        <p:nvSpPr>
          <p:cNvPr id="270" name="Google Shape;270;p17"/>
          <p:cNvSpPr txBox="1">
            <a:spLocks noGrp="1"/>
          </p:cNvSpPr>
          <p:nvPr>
            <p:ph type="body" idx="1"/>
          </p:nvPr>
        </p:nvSpPr>
        <p:spPr>
          <a:xfrm>
            <a:off x="250825" y="1312862"/>
            <a:ext cx="8229600" cy="50688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3200"/>
              <a:buFont typeface="Amatic SC"/>
              <a:buChar char="•"/>
            </a:pPr>
            <a:r>
              <a:rPr lang="en-US" i="0" u="none">
                <a:solidFill>
                  <a:schemeClr val="dk1"/>
                </a:solidFill>
                <a:latin typeface="Amatic SC"/>
                <a:ea typeface="Amatic SC"/>
                <a:cs typeface="Amatic SC"/>
                <a:sym typeface="Amatic SC"/>
              </a:rPr>
              <a:t>If your child is ill, please call the school office.</a:t>
            </a:r>
            <a:endParaRPr sz="4000">
              <a:latin typeface="Amatic SC"/>
              <a:ea typeface="Amatic SC"/>
              <a:cs typeface="Amatic SC"/>
              <a:sym typeface="Amatic SC"/>
            </a:endParaRPr>
          </a:p>
          <a:p>
            <a:pPr marL="342900" marR="0" lvl="0" indent="-342900" algn="l" rtl="0">
              <a:lnSpc>
                <a:spcPct val="80000"/>
              </a:lnSpc>
              <a:spcBef>
                <a:spcPts val="480"/>
              </a:spcBef>
              <a:spcAft>
                <a:spcPts val="0"/>
              </a:spcAft>
              <a:buClr>
                <a:schemeClr val="dk1"/>
              </a:buClr>
              <a:buSzPts val="3200"/>
              <a:buFont typeface="Amatic SC"/>
              <a:buChar char="•"/>
            </a:pPr>
            <a:r>
              <a:rPr lang="en-US" i="0" u="none">
                <a:solidFill>
                  <a:schemeClr val="dk1"/>
                </a:solidFill>
                <a:latin typeface="Amatic SC"/>
                <a:ea typeface="Amatic SC"/>
                <a:cs typeface="Amatic SC"/>
                <a:sym typeface="Amatic SC"/>
              </a:rPr>
              <a:t>M</a:t>
            </a:r>
            <a:r>
              <a:rPr lang="en-US">
                <a:latin typeface="Amatic SC"/>
                <a:ea typeface="Amatic SC"/>
                <a:cs typeface="Amatic SC"/>
                <a:sym typeface="Amatic SC"/>
              </a:rPr>
              <a:t>iss Cunningham</a:t>
            </a:r>
            <a:r>
              <a:rPr lang="en-US" i="0" u="none">
                <a:solidFill>
                  <a:schemeClr val="dk1"/>
                </a:solidFill>
                <a:latin typeface="Amatic SC"/>
                <a:ea typeface="Amatic SC"/>
                <a:cs typeface="Amatic SC"/>
                <a:sym typeface="Amatic SC"/>
              </a:rPr>
              <a:t> or a member of the Office Staff will call.</a:t>
            </a:r>
            <a:endParaRPr sz="4000">
              <a:latin typeface="Amatic SC"/>
              <a:ea typeface="Amatic SC"/>
              <a:cs typeface="Amatic SC"/>
              <a:sym typeface="Amatic SC"/>
            </a:endParaRPr>
          </a:p>
          <a:p>
            <a:pPr marL="342900" marR="0" lvl="0" indent="-342900" algn="l" rtl="0">
              <a:lnSpc>
                <a:spcPct val="80000"/>
              </a:lnSpc>
              <a:spcBef>
                <a:spcPts val="480"/>
              </a:spcBef>
              <a:spcAft>
                <a:spcPts val="0"/>
              </a:spcAft>
              <a:buClr>
                <a:schemeClr val="dk1"/>
              </a:buClr>
              <a:buSzPts val="3200"/>
              <a:buFont typeface="Amatic SC"/>
              <a:buChar char="•"/>
            </a:pPr>
            <a:r>
              <a:rPr lang="en-US" i="0" u="none">
                <a:solidFill>
                  <a:schemeClr val="dk1"/>
                </a:solidFill>
                <a:latin typeface="Amatic SC"/>
                <a:ea typeface="Amatic SC"/>
                <a:cs typeface="Amatic SC"/>
                <a:sym typeface="Amatic SC"/>
              </a:rPr>
              <a:t>Home visits WILL be made.</a:t>
            </a:r>
            <a:endParaRPr sz="4000">
              <a:latin typeface="Amatic SC"/>
              <a:ea typeface="Amatic SC"/>
              <a:cs typeface="Amatic SC"/>
              <a:sym typeface="Amatic SC"/>
            </a:endParaRPr>
          </a:p>
          <a:p>
            <a:pPr marL="342900" marR="0" lvl="0" indent="-342900" algn="l" rtl="0">
              <a:lnSpc>
                <a:spcPct val="80000"/>
              </a:lnSpc>
              <a:spcBef>
                <a:spcPts val="480"/>
              </a:spcBef>
              <a:spcAft>
                <a:spcPts val="0"/>
              </a:spcAft>
              <a:buClr>
                <a:schemeClr val="dk1"/>
              </a:buClr>
              <a:buSzPts val="3200"/>
              <a:buFont typeface="Amatic SC"/>
              <a:buChar char="•"/>
            </a:pPr>
            <a:r>
              <a:rPr lang="en-US" i="0" u="none">
                <a:solidFill>
                  <a:schemeClr val="dk1"/>
                </a:solidFill>
                <a:latin typeface="Amatic SC"/>
                <a:ea typeface="Amatic SC"/>
                <a:cs typeface="Amatic SC"/>
                <a:sym typeface="Amatic SC"/>
              </a:rPr>
              <a:t>When your child returns, a letter and medical evidence must be handed in. </a:t>
            </a:r>
            <a:endParaRPr i="0" u="none">
              <a:solidFill>
                <a:schemeClr val="dk1"/>
              </a:solidFill>
              <a:latin typeface="Amatic SC"/>
              <a:ea typeface="Amatic SC"/>
              <a:cs typeface="Amatic SC"/>
              <a:sym typeface="Amatic SC"/>
            </a:endParaRPr>
          </a:p>
          <a:p>
            <a:pPr marL="342900" marR="0" lvl="0" indent="-342900" algn="l" rtl="0">
              <a:lnSpc>
                <a:spcPct val="80000"/>
              </a:lnSpc>
              <a:spcBef>
                <a:spcPts val="480"/>
              </a:spcBef>
              <a:spcAft>
                <a:spcPts val="0"/>
              </a:spcAft>
              <a:buClr>
                <a:schemeClr val="dk1"/>
              </a:buClr>
              <a:buSzPts val="3200"/>
              <a:buFont typeface="Amatic SC"/>
              <a:buChar char="•"/>
            </a:pPr>
            <a:r>
              <a:rPr lang="en-US" b="1" i="0" u="none">
                <a:solidFill>
                  <a:schemeClr val="dk1"/>
                </a:solidFill>
                <a:highlight>
                  <a:srgbClr val="FFFF00"/>
                </a:highlight>
                <a:latin typeface="Amatic SC"/>
                <a:ea typeface="Amatic SC"/>
                <a:cs typeface="Amatic SC"/>
                <a:sym typeface="Amatic SC"/>
              </a:rPr>
              <a:t>All children MUST be in school EVERY day. </a:t>
            </a:r>
            <a:endParaRPr i="0" u="none">
              <a:solidFill>
                <a:schemeClr val="dk1"/>
              </a:solidFill>
              <a:latin typeface="Amatic SC"/>
              <a:ea typeface="Amatic SC"/>
              <a:cs typeface="Amatic SC"/>
              <a:sym typeface="Amatic SC"/>
            </a:endParaRPr>
          </a:p>
          <a:p>
            <a:pPr marL="342900" marR="0" lvl="0" indent="-342900" algn="l" rtl="0">
              <a:lnSpc>
                <a:spcPct val="80000"/>
              </a:lnSpc>
              <a:spcBef>
                <a:spcPts val="480"/>
              </a:spcBef>
              <a:spcAft>
                <a:spcPts val="0"/>
              </a:spcAft>
              <a:buClr>
                <a:schemeClr val="dk1"/>
              </a:buClr>
              <a:buSzPts val="3200"/>
              <a:buFont typeface="Amatic SC"/>
              <a:buChar char="•"/>
            </a:pPr>
            <a:r>
              <a:rPr lang="en-US" i="0" u="none">
                <a:solidFill>
                  <a:schemeClr val="dk1"/>
                </a:solidFill>
                <a:latin typeface="Amatic SC"/>
                <a:ea typeface="Amatic SC"/>
                <a:cs typeface="Amatic SC"/>
                <a:sym typeface="Amatic SC"/>
              </a:rPr>
              <a:t>we do not routinely authorise holidays during term time. </a:t>
            </a:r>
            <a:r>
              <a:rPr lang="en-US">
                <a:latin typeface="Amatic SC"/>
                <a:ea typeface="Amatic SC"/>
                <a:cs typeface="Amatic SC"/>
                <a:sym typeface="Amatic SC"/>
              </a:rPr>
              <a:t>Unauthorised holidays may result in a fixed penalty notice.</a:t>
            </a:r>
            <a:endParaRPr sz="4000">
              <a:latin typeface="Amatic SC"/>
              <a:ea typeface="Amatic SC"/>
              <a:cs typeface="Amatic SC"/>
              <a:sym typeface="Amatic SC"/>
            </a:endParaRPr>
          </a:p>
        </p:txBody>
      </p:sp>
      <p:pic>
        <p:nvPicPr>
          <p:cNvPr id="271" name="Google Shape;271;p17" descr="00283668"/>
          <p:cNvPicPr preferRelativeResize="0"/>
          <p:nvPr/>
        </p:nvPicPr>
        <p:blipFill rotWithShape="1">
          <a:blip r:embed="rId3">
            <a:alphaModFix/>
          </a:blip>
          <a:srcRect/>
          <a:stretch/>
        </p:blipFill>
        <p:spPr>
          <a:xfrm>
            <a:off x="7842250" y="215900"/>
            <a:ext cx="963612" cy="1052512"/>
          </a:xfrm>
          <a:prstGeom prst="rect">
            <a:avLst/>
          </a:prstGeom>
          <a:noFill/>
          <a:ln>
            <a:noFill/>
          </a:ln>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fade">
                                      <p:cBhvr>
                                        <p:cTn id="7" dur="1000"/>
                                        <p:tgtEl>
                                          <p:spTgt spid="2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0">
                                            <p:txEl>
                                              <p:pRg st="0" end="0"/>
                                            </p:txEl>
                                          </p:spTgt>
                                        </p:tgtEl>
                                        <p:attrNameLst>
                                          <p:attrName>style.visibility</p:attrName>
                                        </p:attrNameLst>
                                      </p:cBhvr>
                                      <p:to>
                                        <p:strVal val="visible"/>
                                      </p:to>
                                    </p:set>
                                    <p:animEffect transition="in" filter="fade">
                                      <p:cBhvr>
                                        <p:cTn id="12" dur="1000"/>
                                        <p:tgtEl>
                                          <p:spTgt spid="27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0">
                                            <p:txEl>
                                              <p:pRg st="1" end="1"/>
                                            </p:txEl>
                                          </p:spTgt>
                                        </p:tgtEl>
                                        <p:attrNameLst>
                                          <p:attrName>style.visibility</p:attrName>
                                        </p:attrNameLst>
                                      </p:cBhvr>
                                      <p:to>
                                        <p:strVal val="visible"/>
                                      </p:to>
                                    </p:set>
                                    <p:animEffect transition="in" filter="fade">
                                      <p:cBhvr>
                                        <p:cTn id="17" dur="1000"/>
                                        <p:tgtEl>
                                          <p:spTgt spid="27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0">
                                            <p:txEl>
                                              <p:pRg st="2" end="2"/>
                                            </p:txEl>
                                          </p:spTgt>
                                        </p:tgtEl>
                                        <p:attrNameLst>
                                          <p:attrName>style.visibility</p:attrName>
                                        </p:attrNameLst>
                                      </p:cBhvr>
                                      <p:to>
                                        <p:strVal val="visible"/>
                                      </p:to>
                                    </p:set>
                                    <p:animEffect transition="in" filter="fade">
                                      <p:cBhvr>
                                        <p:cTn id="22" dur="1000"/>
                                        <p:tgtEl>
                                          <p:spTgt spid="27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0">
                                            <p:txEl>
                                              <p:pRg st="3" end="3"/>
                                            </p:txEl>
                                          </p:spTgt>
                                        </p:tgtEl>
                                        <p:attrNameLst>
                                          <p:attrName>style.visibility</p:attrName>
                                        </p:attrNameLst>
                                      </p:cBhvr>
                                      <p:to>
                                        <p:strVal val="visible"/>
                                      </p:to>
                                    </p:set>
                                    <p:animEffect transition="in" filter="fade">
                                      <p:cBhvr>
                                        <p:cTn id="27" dur="1000"/>
                                        <p:tgtEl>
                                          <p:spTgt spid="27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0">
                                            <p:txEl>
                                              <p:pRg st="4" end="4"/>
                                            </p:txEl>
                                          </p:spTgt>
                                        </p:tgtEl>
                                        <p:attrNameLst>
                                          <p:attrName>style.visibility</p:attrName>
                                        </p:attrNameLst>
                                      </p:cBhvr>
                                      <p:to>
                                        <p:strVal val="visible"/>
                                      </p:to>
                                    </p:set>
                                    <p:animEffect transition="in" filter="fade">
                                      <p:cBhvr>
                                        <p:cTn id="32" dur="1000"/>
                                        <p:tgtEl>
                                          <p:spTgt spid="27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0">
                                            <p:txEl>
                                              <p:pRg st="5" end="5"/>
                                            </p:txEl>
                                          </p:spTgt>
                                        </p:tgtEl>
                                        <p:attrNameLst>
                                          <p:attrName>style.visibility</p:attrName>
                                        </p:attrNameLst>
                                      </p:cBhvr>
                                      <p:to>
                                        <p:strVal val="visible"/>
                                      </p:to>
                                    </p:set>
                                    <p:animEffect transition="in" filter="fade">
                                      <p:cBhvr>
                                        <p:cTn id="37" dur="1000"/>
                                        <p:tgtEl>
                                          <p:spTgt spid="27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8"/>
          <p:cNvSpPr txBox="1">
            <a:spLocks noGrp="1"/>
          </p:cNvSpPr>
          <p:nvPr>
            <p:ph type="title"/>
          </p:nvPr>
        </p:nvSpPr>
        <p:spPr>
          <a:xfrm>
            <a:off x="395287" y="333375"/>
            <a:ext cx="8229600" cy="1135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C000"/>
              </a:buClr>
              <a:buSzPts val="4400"/>
              <a:buFont typeface="Arial"/>
              <a:buNone/>
            </a:pPr>
            <a:r>
              <a:rPr lang="en-US" sz="4400" b="1" i="0">
                <a:solidFill>
                  <a:srgbClr val="0070C0"/>
                </a:solidFill>
                <a:latin typeface="Amatic SC"/>
                <a:ea typeface="Amatic SC"/>
                <a:cs typeface="Amatic SC"/>
                <a:sym typeface="Amatic SC"/>
              </a:rPr>
              <a:t>Attendance</a:t>
            </a:r>
            <a:endParaRPr>
              <a:solidFill>
                <a:srgbClr val="0070C0"/>
              </a:solidFill>
              <a:latin typeface="Amatic SC"/>
              <a:ea typeface="Amatic SC"/>
              <a:cs typeface="Amatic SC"/>
              <a:sym typeface="Amatic SC"/>
            </a:endParaRPr>
          </a:p>
        </p:txBody>
      </p:sp>
      <p:sp>
        <p:nvSpPr>
          <p:cNvPr id="278" name="Google Shape;278;p18"/>
          <p:cNvSpPr txBox="1">
            <a:spLocks noGrp="1"/>
          </p:cNvSpPr>
          <p:nvPr>
            <p:ph type="body" idx="1"/>
          </p:nvPr>
        </p:nvSpPr>
        <p:spPr>
          <a:xfrm>
            <a:off x="250825" y="1628775"/>
            <a:ext cx="8229600" cy="50688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omic Sans MS"/>
              <a:buNone/>
            </a:pPr>
            <a:r>
              <a:rPr lang="en-US" sz="3400" b="1" i="0" u="none">
                <a:solidFill>
                  <a:schemeClr val="dk1"/>
                </a:solidFill>
                <a:highlight>
                  <a:srgbClr val="FFFF00"/>
                </a:highlight>
                <a:latin typeface="Amatic SC"/>
                <a:ea typeface="Amatic SC"/>
                <a:cs typeface="Amatic SC"/>
                <a:sym typeface="Amatic SC"/>
              </a:rPr>
              <a:t>‘Every second of every day counts!’</a:t>
            </a:r>
            <a:endParaRPr sz="3800" b="1">
              <a:highlight>
                <a:srgbClr val="FFFF00"/>
              </a:highlight>
              <a:latin typeface="Amatic SC"/>
              <a:ea typeface="Amatic SC"/>
              <a:cs typeface="Amatic SC"/>
              <a:sym typeface="Amatic SC"/>
            </a:endParaRPr>
          </a:p>
          <a:p>
            <a:pPr marL="0" marR="0" lvl="0" indent="0" algn="ctr" rtl="0">
              <a:lnSpc>
                <a:spcPct val="100000"/>
              </a:lnSpc>
              <a:spcBef>
                <a:spcPts val="280"/>
              </a:spcBef>
              <a:spcAft>
                <a:spcPts val="0"/>
              </a:spcAft>
              <a:buClr>
                <a:schemeClr val="dk1"/>
              </a:buClr>
              <a:buSzPts val="1400"/>
              <a:buFont typeface="Comic Sans MS"/>
              <a:buNone/>
            </a:pPr>
            <a:r>
              <a:rPr lang="en-US" sz="2000" b="1" i="0" u="sng">
                <a:solidFill>
                  <a:schemeClr val="dk1"/>
                </a:solidFill>
                <a:highlight>
                  <a:srgbClr val="FFFF00"/>
                </a:highlight>
                <a:latin typeface="Amatic SC"/>
                <a:ea typeface="Amatic SC"/>
                <a:cs typeface="Amatic SC"/>
                <a:sym typeface="Amatic SC"/>
              </a:rPr>
              <a:t>97% - 100% attendance  Green Letter</a:t>
            </a:r>
            <a:endParaRPr sz="3800" b="1">
              <a:highlight>
                <a:srgbClr val="FFFF00"/>
              </a:highlight>
              <a:latin typeface="Amatic SC"/>
              <a:ea typeface="Amatic SC"/>
              <a:cs typeface="Amatic SC"/>
              <a:sym typeface="Amatic SC"/>
            </a:endParaRPr>
          </a:p>
          <a:p>
            <a:pPr marL="0" marR="0" lvl="0" indent="0" algn="ctr" rtl="0">
              <a:lnSpc>
                <a:spcPct val="100000"/>
              </a:lnSpc>
              <a:spcBef>
                <a:spcPts val="280"/>
              </a:spcBef>
              <a:spcAft>
                <a:spcPts val="0"/>
              </a:spcAft>
              <a:buClr>
                <a:schemeClr val="dk1"/>
              </a:buClr>
              <a:buSzPts val="1400"/>
              <a:buFont typeface="Comic Sans MS"/>
              <a:buNone/>
            </a:pPr>
            <a:r>
              <a:rPr lang="en-US" sz="2000" b="1" i="0" u="none">
                <a:solidFill>
                  <a:schemeClr val="dk1"/>
                </a:solidFill>
                <a:highlight>
                  <a:srgbClr val="FFFF00"/>
                </a:highlight>
                <a:latin typeface="Amatic SC"/>
                <a:ea typeface="Amatic SC"/>
                <a:cs typeface="Amatic SC"/>
                <a:sym typeface="Amatic SC"/>
              </a:rPr>
              <a:t>Best chances of success. FANTASTIC!</a:t>
            </a:r>
            <a:endParaRPr sz="2000" b="1" i="0" u="none">
              <a:solidFill>
                <a:schemeClr val="dk1"/>
              </a:solidFill>
              <a:highlight>
                <a:srgbClr val="FFFF00"/>
              </a:highlight>
              <a:latin typeface="Amatic SC"/>
              <a:ea typeface="Amatic SC"/>
              <a:cs typeface="Amatic SC"/>
              <a:sym typeface="Amatic SC"/>
            </a:endParaRPr>
          </a:p>
          <a:p>
            <a:pPr marL="0" marR="0" lvl="0" indent="0" algn="ctr" rtl="0">
              <a:lnSpc>
                <a:spcPct val="100000"/>
              </a:lnSpc>
              <a:spcBef>
                <a:spcPts val="280"/>
              </a:spcBef>
              <a:spcAft>
                <a:spcPts val="0"/>
              </a:spcAft>
              <a:buClr>
                <a:schemeClr val="dk1"/>
              </a:buClr>
              <a:buSzPts val="1400"/>
              <a:buFont typeface="Comic Sans MS"/>
              <a:buNone/>
            </a:pPr>
            <a:endParaRPr sz="2000" b="1" i="0" u="none">
              <a:solidFill>
                <a:schemeClr val="dk1"/>
              </a:solidFill>
              <a:highlight>
                <a:srgbClr val="FFFF00"/>
              </a:highlight>
              <a:latin typeface="Amatic SC"/>
              <a:ea typeface="Amatic SC"/>
              <a:cs typeface="Amatic SC"/>
              <a:sym typeface="Amatic SC"/>
            </a:endParaRPr>
          </a:p>
          <a:p>
            <a:pPr marL="0" marR="0" lvl="0" indent="0" algn="ctr" rtl="0">
              <a:lnSpc>
                <a:spcPct val="100000"/>
              </a:lnSpc>
              <a:spcBef>
                <a:spcPts val="280"/>
              </a:spcBef>
              <a:spcAft>
                <a:spcPts val="0"/>
              </a:spcAft>
              <a:buClr>
                <a:schemeClr val="dk1"/>
              </a:buClr>
              <a:buSzPts val="1400"/>
              <a:buFont typeface="Comic Sans MS"/>
              <a:buNone/>
            </a:pPr>
            <a:r>
              <a:rPr lang="en-US" sz="2000" b="1" i="0" u="sng">
                <a:solidFill>
                  <a:schemeClr val="dk1"/>
                </a:solidFill>
                <a:highlight>
                  <a:srgbClr val="FFFF00"/>
                </a:highlight>
                <a:latin typeface="Amatic SC"/>
                <a:ea typeface="Amatic SC"/>
                <a:cs typeface="Amatic SC"/>
                <a:sym typeface="Amatic SC"/>
              </a:rPr>
              <a:t>91% - 96% attendance  Amber Letter</a:t>
            </a:r>
            <a:endParaRPr sz="2000" b="1" i="0" u="none">
              <a:solidFill>
                <a:schemeClr val="dk1"/>
              </a:solidFill>
              <a:highlight>
                <a:srgbClr val="FFFF00"/>
              </a:highlight>
              <a:latin typeface="Amatic SC"/>
              <a:ea typeface="Amatic SC"/>
              <a:cs typeface="Amatic SC"/>
              <a:sym typeface="Amatic SC"/>
            </a:endParaRPr>
          </a:p>
          <a:p>
            <a:pPr marL="0" marR="0" lvl="0" indent="0" algn="ctr" rtl="0">
              <a:lnSpc>
                <a:spcPct val="100000"/>
              </a:lnSpc>
              <a:spcBef>
                <a:spcPts val="280"/>
              </a:spcBef>
              <a:spcAft>
                <a:spcPts val="0"/>
              </a:spcAft>
              <a:buClr>
                <a:schemeClr val="dk1"/>
              </a:buClr>
              <a:buSzPts val="1400"/>
              <a:buFont typeface="Comic Sans MS"/>
              <a:buNone/>
            </a:pPr>
            <a:br>
              <a:rPr lang="en-US" sz="2000" b="1" i="0" u="none">
                <a:solidFill>
                  <a:schemeClr val="dk1"/>
                </a:solidFill>
                <a:highlight>
                  <a:srgbClr val="FFFF00"/>
                </a:highlight>
                <a:latin typeface="Amatic SC"/>
                <a:ea typeface="Amatic SC"/>
                <a:cs typeface="Amatic SC"/>
                <a:sym typeface="Amatic SC"/>
              </a:rPr>
            </a:br>
            <a:r>
              <a:rPr lang="en-US" sz="2000" b="1" i="0" u="none">
                <a:solidFill>
                  <a:schemeClr val="dk1"/>
                </a:solidFill>
                <a:highlight>
                  <a:srgbClr val="FFFF00"/>
                </a:highlight>
                <a:latin typeface="Amatic SC"/>
                <a:ea typeface="Amatic SC"/>
                <a:cs typeface="Amatic SC"/>
                <a:sym typeface="Amatic SC"/>
              </a:rPr>
              <a:t>Poor with cause for concern. NEED FOR IMPROVEMENT</a:t>
            </a:r>
            <a:endParaRPr sz="3800" b="1">
              <a:highlight>
                <a:srgbClr val="FFFF00"/>
              </a:highlight>
              <a:latin typeface="Amatic SC"/>
              <a:ea typeface="Amatic SC"/>
              <a:cs typeface="Amatic SC"/>
              <a:sym typeface="Amatic SC"/>
            </a:endParaRPr>
          </a:p>
          <a:p>
            <a:pPr marL="0" marR="0" lvl="0" indent="0" algn="ctr" rtl="0">
              <a:lnSpc>
                <a:spcPct val="100000"/>
              </a:lnSpc>
              <a:spcBef>
                <a:spcPts val="280"/>
              </a:spcBef>
              <a:spcAft>
                <a:spcPts val="0"/>
              </a:spcAft>
              <a:buClr>
                <a:schemeClr val="dk1"/>
              </a:buClr>
              <a:buSzPts val="1400"/>
              <a:buFont typeface="Comic Sans MS"/>
              <a:buNone/>
            </a:pPr>
            <a:endParaRPr sz="3800" b="1">
              <a:highlight>
                <a:srgbClr val="FFFF00"/>
              </a:highlight>
              <a:latin typeface="Amatic SC"/>
              <a:ea typeface="Amatic SC"/>
              <a:cs typeface="Amatic SC"/>
              <a:sym typeface="Amatic SC"/>
            </a:endParaRPr>
          </a:p>
          <a:p>
            <a:pPr marL="0" marR="0" lvl="0" indent="0" algn="ctr" rtl="0">
              <a:lnSpc>
                <a:spcPct val="100000"/>
              </a:lnSpc>
              <a:spcBef>
                <a:spcPts val="280"/>
              </a:spcBef>
              <a:spcAft>
                <a:spcPts val="0"/>
              </a:spcAft>
              <a:buClr>
                <a:schemeClr val="dk1"/>
              </a:buClr>
              <a:buSzPts val="1400"/>
              <a:buFont typeface="Comic Sans MS"/>
              <a:buNone/>
            </a:pPr>
            <a:r>
              <a:rPr lang="en-US" sz="2000" b="1" i="0" u="sng">
                <a:solidFill>
                  <a:schemeClr val="dk1"/>
                </a:solidFill>
                <a:highlight>
                  <a:srgbClr val="FFFF00"/>
                </a:highlight>
                <a:latin typeface="Amatic SC"/>
                <a:ea typeface="Amatic SC"/>
                <a:cs typeface="Amatic SC"/>
                <a:sym typeface="Amatic SC"/>
              </a:rPr>
              <a:t>90% and below attendance  Red Letter</a:t>
            </a:r>
            <a:endParaRPr sz="3800" b="1">
              <a:highlight>
                <a:srgbClr val="FFFF00"/>
              </a:highlight>
              <a:latin typeface="Amatic SC"/>
              <a:ea typeface="Amatic SC"/>
              <a:cs typeface="Amatic SC"/>
              <a:sym typeface="Amatic SC"/>
            </a:endParaRPr>
          </a:p>
          <a:p>
            <a:pPr marL="0" marR="0" lvl="0" indent="0" algn="ctr" rtl="0">
              <a:lnSpc>
                <a:spcPct val="100000"/>
              </a:lnSpc>
              <a:spcBef>
                <a:spcPts val="280"/>
              </a:spcBef>
              <a:spcAft>
                <a:spcPts val="0"/>
              </a:spcAft>
              <a:buClr>
                <a:schemeClr val="dk1"/>
              </a:buClr>
              <a:buSzPts val="1400"/>
              <a:buFont typeface="Comic Sans MS"/>
              <a:buNone/>
            </a:pPr>
            <a:r>
              <a:rPr lang="en-US" sz="2000" b="1" i="0" u="none">
                <a:solidFill>
                  <a:schemeClr val="dk1"/>
                </a:solidFill>
                <a:highlight>
                  <a:srgbClr val="FFFF00"/>
                </a:highlight>
                <a:latin typeface="Amatic SC"/>
                <a:ea typeface="Amatic SC"/>
                <a:cs typeface="Amatic SC"/>
                <a:sym typeface="Amatic SC"/>
              </a:rPr>
              <a:t> </a:t>
            </a:r>
            <a:endParaRPr sz="3800" b="1">
              <a:highlight>
                <a:srgbClr val="FFFF00"/>
              </a:highlight>
              <a:latin typeface="Amatic SC"/>
              <a:ea typeface="Amatic SC"/>
              <a:cs typeface="Amatic SC"/>
              <a:sym typeface="Amatic SC"/>
            </a:endParaRPr>
          </a:p>
          <a:p>
            <a:pPr marL="0" marR="0" lvl="0" indent="0" algn="ctr" rtl="0">
              <a:lnSpc>
                <a:spcPct val="100000"/>
              </a:lnSpc>
              <a:spcBef>
                <a:spcPts val="280"/>
              </a:spcBef>
              <a:spcAft>
                <a:spcPts val="0"/>
              </a:spcAft>
              <a:buClr>
                <a:schemeClr val="dk1"/>
              </a:buClr>
              <a:buSzPts val="1400"/>
              <a:buFont typeface="Comic Sans MS"/>
              <a:buNone/>
            </a:pPr>
            <a:r>
              <a:rPr lang="en-US" sz="2000" b="1" i="0" u="none">
                <a:solidFill>
                  <a:schemeClr val="dk1"/>
                </a:solidFill>
                <a:highlight>
                  <a:srgbClr val="FFFF00"/>
                </a:highlight>
                <a:latin typeface="Amatic SC"/>
                <a:ea typeface="Amatic SC"/>
                <a:cs typeface="Amatic SC"/>
                <a:sym typeface="Amatic SC"/>
              </a:rPr>
              <a:t>Very poor with serious concern</a:t>
            </a:r>
            <a:endParaRPr sz="3800" b="1">
              <a:highlight>
                <a:srgbClr val="FFFF00"/>
              </a:highlight>
              <a:latin typeface="Amatic SC"/>
              <a:ea typeface="Amatic SC"/>
              <a:cs typeface="Amatic SC"/>
              <a:sym typeface="Amatic SC"/>
            </a:endParaRPr>
          </a:p>
          <a:p>
            <a:pPr marL="0" marR="0" lvl="0" indent="0" algn="ctr" rtl="0">
              <a:lnSpc>
                <a:spcPct val="100000"/>
              </a:lnSpc>
              <a:spcBef>
                <a:spcPts val="280"/>
              </a:spcBef>
              <a:spcAft>
                <a:spcPts val="0"/>
              </a:spcAft>
              <a:buClr>
                <a:schemeClr val="dk1"/>
              </a:buClr>
              <a:buSzPts val="1400"/>
              <a:buFont typeface="Comic Sans MS"/>
              <a:buNone/>
            </a:pPr>
            <a:r>
              <a:rPr lang="en-US" sz="2000" b="1" i="0" u="none">
                <a:solidFill>
                  <a:schemeClr val="dk1"/>
                </a:solidFill>
                <a:highlight>
                  <a:srgbClr val="FFFF00"/>
                </a:highlight>
                <a:latin typeface="Amatic SC"/>
                <a:ea typeface="Amatic SC"/>
                <a:cs typeface="Amatic SC"/>
                <a:sym typeface="Amatic SC"/>
              </a:rPr>
              <a:t>DANGER ZONE PERSISTENT ABSENTEE</a:t>
            </a:r>
            <a:r>
              <a:rPr lang="en-US" sz="2000" b="1" i="0" u="none">
                <a:solidFill>
                  <a:schemeClr val="dk1"/>
                </a:solidFill>
                <a:latin typeface="Amatic SC"/>
                <a:ea typeface="Amatic SC"/>
                <a:cs typeface="Amatic SC"/>
                <a:sym typeface="Amatic SC"/>
              </a:rPr>
              <a:t>.</a:t>
            </a:r>
            <a:endParaRPr sz="3800" b="1">
              <a:latin typeface="Amatic SC"/>
              <a:ea typeface="Amatic SC"/>
              <a:cs typeface="Amatic SC"/>
              <a:sym typeface="Amatic SC"/>
            </a:endParaRPr>
          </a:p>
          <a:p>
            <a:pPr marL="342900" marR="0" lvl="0" indent="-254000" algn="l" rtl="0">
              <a:lnSpc>
                <a:spcPct val="100000"/>
              </a:lnSpc>
              <a:spcBef>
                <a:spcPts val="280"/>
              </a:spcBef>
              <a:spcAft>
                <a:spcPts val="0"/>
              </a:spcAft>
              <a:buClr>
                <a:schemeClr val="dk1"/>
              </a:buClr>
              <a:buSzPts val="1400"/>
              <a:buFont typeface="Arial"/>
              <a:buNone/>
            </a:pPr>
            <a:endParaRPr sz="1400" b="1" i="0" u="none">
              <a:solidFill>
                <a:schemeClr val="dk1"/>
              </a:solidFill>
              <a:latin typeface="Comic Sans MS"/>
              <a:ea typeface="Comic Sans MS"/>
              <a:cs typeface="Comic Sans MS"/>
              <a:sym typeface="Comic Sans MS"/>
            </a:endParaRPr>
          </a:p>
        </p:txBody>
      </p:sp>
      <p:pic>
        <p:nvPicPr>
          <p:cNvPr id="279" name="Google Shape;279;p18"/>
          <p:cNvPicPr preferRelativeResize="0"/>
          <p:nvPr/>
        </p:nvPicPr>
        <p:blipFill rotWithShape="1">
          <a:blip r:embed="rId3">
            <a:alphaModFix/>
          </a:blip>
          <a:srcRect/>
          <a:stretch/>
        </p:blipFill>
        <p:spPr>
          <a:xfrm>
            <a:off x="6875462" y="115887"/>
            <a:ext cx="2159000" cy="1489075"/>
          </a:xfrm>
          <a:prstGeom prst="rect">
            <a:avLst/>
          </a:prstGeom>
          <a:noFill/>
          <a:ln>
            <a:noFill/>
          </a:ln>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7"/>
                                        </p:tgtEl>
                                        <p:attrNameLst>
                                          <p:attrName>style.visibility</p:attrName>
                                        </p:attrNameLst>
                                      </p:cBhvr>
                                      <p:to>
                                        <p:strVal val="visible"/>
                                      </p:to>
                                    </p:set>
                                    <p:animEffect transition="in" filter="fade">
                                      <p:cBhvr>
                                        <p:cTn id="7" dur="1000"/>
                                        <p:tgtEl>
                                          <p:spTgt spid="2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8">
                                            <p:txEl>
                                              <p:pRg st="0" end="0"/>
                                            </p:txEl>
                                          </p:spTgt>
                                        </p:tgtEl>
                                        <p:attrNameLst>
                                          <p:attrName>style.visibility</p:attrName>
                                        </p:attrNameLst>
                                      </p:cBhvr>
                                      <p:to>
                                        <p:strVal val="visible"/>
                                      </p:to>
                                    </p:set>
                                    <p:animEffect transition="in" filter="fade">
                                      <p:cBhvr>
                                        <p:cTn id="12" dur="1000"/>
                                        <p:tgtEl>
                                          <p:spTgt spid="27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8">
                                            <p:txEl>
                                              <p:pRg st="1" end="1"/>
                                            </p:txEl>
                                          </p:spTgt>
                                        </p:tgtEl>
                                        <p:attrNameLst>
                                          <p:attrName>style.visibility</p:attrName>
                                        </p:attrNameLst>
                                      </p:cBhvr>
                                      <p:to>
                                        <p:strVal val="visible"/>
                                      </p:to>
                                    </p:set>
                                    <p:animEffect transition="in" filter="fade">
                                      <p:cBhvr>
                                        <p:cTn id="17" dur="1000"/>
                                        <p:tgtEl>
                                          <p:spTgt spid="27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8">
                                            <p:txEl>
                                              <p:pRg st="2" end="2"/>
                                            </p:txEl>
                                          </p:spTgt>
                                        </p:tgtEl>
                                        <p:attrNameLst>
                                          <p:attrName>style.visibility</p:attrName>
                                        </p:attrNameLst>
                                      </p:cBhvr>
                                      <p:to>
                                        <p:strVal val="visible"/>
                                      </p:to>
                                    </p:set>
                                    <p:animEffect transition="in" filter="fade">
                                      <p:cBhvr>
                                        <p:cTn id="22" dur="1000"/>
                                        <p:tgtEl>
                                          <p:spTgt spid="27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8">
                                            <p:txEl>
                                              <p:pRg st="3" end="3"/>
                                            </p:txEl>
                                          </p:spTgt>
                                        </p:tgtEl>
                                        <p:attrNameLst>
                                          <p:attrName>style.visibility</p:attrName>
                                        </p:attrNameLst>
                                      </p:cBhvr>
                                      <p:to>
                                        <p:strVal val="visible"/>
                                      </p:to>
                                    </p:set>
                                    <p:animEffect transition="in" filter="fade">
                                      <p:cBhvr>
                                        <p:cTn id="27" dur="1000"/>
                                        <p:tgtEl>
                                          <p:spTgt spid="27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8">
                                            <p:txEl>
                                              <p:pRg st="4" end="4"/>
                                            </p:txEl>
                                          </p:spTgt>
                                        </p:tgtEl>
                                        <p:attrNameLst>
                                          <p:attrName>style.visibility</p:attrName>
                                        </p:attrNameLst>
                                      </p:cBhvr>
                                      <p:to>
                                        <p:strVal val="visible"/>
                                      </p:to>
                                    </p:set>
                                    <p:animEffect transition="in" filter="fade">
                                      <p:cBhvr>
                                        <p:cTn id="32" dur="1000"/>
                                        <p:tgtEl>
                                          <p:spTgt spid="27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8">
                                            <p:txEl>
                                              <p:pRg st="5" end="5"/>
                                            </p:txEl>
                                          </p:spTgt>
                                        </p:tgtEl>
                                        <p:attrNameLst>
                                          <p:attrName>style.visibility</p:attrName>
                                        </p:attrNameLst>
                                      </p:cBhvr>
                                      <p:to>
                                        <p:strVal val="visible"/>
                                      </p:to>
                                    </p:set>
                                    <p:animEffect transition="in" filter="fade">
                                      <p:cBhvr>
                                        <p:cTn id="37" dur="1000"/>
                                        <p:tgtEl>
                                          <p:spTgt spid="27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8">
                                            <p:txEl>
                                              <p:pRg st="6" end="6"/>
                                            </p:txEl>
                                          </p:spTgt>
                                        </p:tgtEl>
                                        <p:attrNameLst>
                                          <p:attrName>style.visibility</p:attrName>
                                        </p:attrNameLst>
                                      </p:cBhvr>
                                      <p:to>
                                        <p:strVal val="visible"/>
                                      </p:to>
                                    </p:set>
                                    <p:animEffect transition="in" filter="fade">
                                      <p:cBhvr>
                                        <p:cTn id="42" dur="1000"/>
                                        <p:tgtEl>
                                          <p:spTgt spid="27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78">
                                            <p:txEl>
                                              <p:pRg st="7" end="7"/>
                                            </p:txEl>
                                          </p:spTgt>
                                        </p:tgtEl>
                                        <p:attrNameLst>
                                          <p:attrName>style.visibility</p:attrName>
                                        </p:attrNameLst>
                                      </p:cBhvr>
                                      <p:to>
                                        <p:strVal val="visible"/>
                                      </p:to>
                                    </p:set>
                                    <p:animEffect transition="in" filter="fade">
                                      <p:cBhvr>
                                        <p:cTn id="47" dur="1000"/>
                                        <p:tgtEl>
                                          <p:spTgt spid="278">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78">
                                            <p:txEl>
                                              <p:pRg st="8" end="8"/>
                                            </p:txEl>
                                          </p:spTgt>
                                        </p:tgtEl>
                                        <p:attrNameLst>
                                          <p:attrName>style.visibility</p:attrName>
                                        </p:attrNameLst>
                                      </p:cBhvr>
                                      <p:to>
                                        <p:strVal val="visible"/>
                                      </p:to>
                                    </p:set>
                                    <p:animEffect transition="in" filter="fade">
                                      <p:cBhvr>
                                        <p:cTn id="52" dur="1000"/>
                                        <p:tgtEl>
                                          <p:spTgt spid="278">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78">
                                            <p:txEl>
                                              <p:pRg st="9" end="9"/>
                                            </p:txEl>
                                          </p:spTgt>
                                        </p:tgtEl>
                                        <p:attrNameLst>
                                          <p:attrName>style.visibility</p:attrName>
                                        </p:attrNameLst>
                                      </p:cBhvr>
                                      <p:to>
                                        <p:strVal val="visible"/>
                                      </p:to>
                                    </p:set>
                                    <p:animEffect transition="in" filter="fade">
                                      <p:cBhvr>
                                        <p:cTn id="57" dur="1000"/>
                                        <p:tgtEl>
                                          <p:spTgt spid="278">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78">
                                            <p:txEl>
                                              <p:pRg st="10" end="10"/>
                                            </p:txEl>
                                          </p:spTgt>
                                        </p:tgtEl>
                                        <p:attrNameLst>
                                          <p:attrName>style.visibility</p:attrName>
                                        </p:attrNameLst>
                                      </p:cBhvr>
                                      <p:to>
                                        <p:strVal val="visible"/>
                                      </p:to>
                                    </p:set>
                                    <p:animEffect transition="in" filter="fade">
                                      <p:cBhvr>
                                        <p:cTn id="62" dur="1000"/>
                                        <p:tgtEl>
                                          <p:spTgt spid="278">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78">
                                            <p:txEl>
                                              <p:pRg st="11" end="11"/>
                                            </p:txEl>
                                          </p:spTgt>
                                        </p:tgtEl>
                                        <p:attrNameLst>
                                          <p:attrName>style.visibility</p:attrName>
                                        </p:attrNameLst>
                                      </p:cBhvr>
                                      <p:to>
                                        <p:strVal val="visible"/>
                                      </p:to>
                                    </p:set>
                                    <p:animEffect transition="in" filter="fade">
                                      <p:cBhvr>
                                        <p:cTn id="67" dur="1000"/>
                                        <p:tgtEl>
                                          <p:spTgt spid="27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9"/>
          <p:cNvSpPr txBox="1">
            <a:spLocks noGrp="1"/>
          </p:cNvSpPr>
          <p:nvPr>
            <p:ph type="title"/>
          </p:nvPr>
        </p:nvSpPr>
        <p:spPr>
          <a:xfrm>
            <a:off x="457200" y="277812"/>
            <a:ext cx="8229600" cy="7032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C000"/>
              </a:buClr>
              <a:buSzPts val="4000"/>
              <a:buFont typeface="Comic Sans MS"/>
              <a:buNone/>
            </a:pPr>
            <a:r>
              <a:rPr lang="en-US" sz="4000" b="1" i="0" u="sng">
                <a:solidFill>
                  <a:srgbClr val="0070C0"/>
                </a:solidFill>
                <a:latin typeface="Amatic SC"/>
                <a:ea typeface="Amatic SC"/>
                <a:cs typeface="Amatic SC"/>
                <a:sym typeface="Amatic SC"/>
              </a:rPr>
              <a:t>Appointments</a:t>
            </a:r>
            <a:endParaRPr>
              <a:solidFill>
                <a:srgbClr val="0070C0"/>
              </a:solidFill>
              <a:latin typeface="Amatic SC"/>
              <a:ea typeface="Amatic SC"/>
              <a:cs typeface="Amatic SC"/>
              <a:sym typeface="Amatic SC"/>
            </a:endParaRPr>
          </a:p>
        </p:txBody>
      </p:sp>
      <p:sp>
        <p:nvSpPr>
          <p:cNvPr id="285" name="Google Shape;285;p19"/>
          <p:cNvSpPr txBox="1">
            <a:spLocks noGrp="1"/>
          </p:cNvSpPr>
          <p:nvPr>
            <p:ph type="body" idx="1"/>
          </p:nvPr>
        </p:nvSpPr>
        <p:spPr>
          <a:xfrm>
            <a:off x="534587" y="981087"/>
            <a:ext cx="8229600" cy="4530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400"/>
              <a:buFont typeface="Amatic SC"/>
              <a:buChar char="•"/>
            </a:pPr>
            <a:r>
              <a:rPr lang="en-US" sz="3400" b="1" i="0" u="none">
                <a:solidFill>
                  <a:schemeClr val="dk1"/>
                </a:solidFill>
                <a:latin typeface="Amatic SC"/>
                <a:ea typeface="Amatic SC"/>
                <a:cs typeface="Amatic SC"/>
                <a:sym typeface="Amatic SC"/>
              </a:rPr>
              <a:t>Please inform the school office and the class teacher. </a:t>
            </a:r>
            <a:endParaRPr sz="4000">
              <a:latin typeface="Amatic SC"/>
              <a:ea typeface="Amatic SC"/>
              <a:cs typeface="Amatic SC"/>
              <a:sym typeface="Amatic SC"/>
            </a:endParaRPr>
          </a:p>
          <a:p>
            <a:pPr marL="342900" marR="0" lvl="0" indent="-342900" algn="l" rtl="0">
              <a:lnSpc>
                <a:spcPct val="90000"/>
              </a:lnSpc>
              <a:spcBef>
                <a:spcPts val="520"/>
              </a:spcBef>
              <a:spcAft>
                <a:spcPts val="0"/>
              </a:spcAft>
              <a:buClr>
                <a:schemeClr val="dk1"/>
              </a:buClr>
              <a:buSzPts val="3400"/>
              <a:buFont typeface="Amatic SC"/>
              <a:buChar char="•"/>
            </a:pPr>
            <a:r>
              <a:rPr lang="en-US" sz="3400" b="1" i="0" u="none">
                <a:solidFill>
                  <a:schemeClr val="dk1"/>
                </a:solidFill>
                <a:latin typeface="Amatic SC"/>
                <a:ea typeface="Amatic SC"/>
                <a:cs typeface="Amatic SC"/>
                <a:sym typeface="Amatic SC"/>
              </a:rPr>
              <a:t>Please try and get appointments outside of school hours. </a:t>
            </a:r>
            <a:endParaRPr sz="4000">
              <a:latin typeface="Amatic SC"/>
              <a:ea typeface="Amatic SC"/>
              <a:cs typeface="Amatic SC"/>
              <a:sym typeface="Amatic SC"/>
            </a:endParaRPr>
          </a:p>
          <a:p>
            <a:pPr marL="342900" marR="0" lvl="0" indent="-342900" algn="l" rtl="0">
              <a:lnSpc>
                <a:spcPct val="90000"/>
              </a:lnSpc>
              <a:spcBef>
                <a:spcPts val="520"/>
              </a:spcBef>
              <a:spcAft>
                <a:spcPts val="0"/>
              </a:spcAft>
              <a:buClr>
                <a:schemeClr val="dk1"/>
              </a:buClr>
              <a:buSzPts val="3400"/>
              <a:buFont typeface="Amatic SC"/>
              <a:buChar char="•"/>
            </a:pPr>
            <a:r>
              <a:rPr lang="en-US" sz="3400" b="1" i="0" u="none">
                <a:solidFill>
                  <a:schemeClr val="dk1"/>
                </a:solidFill>
                <a:latin typeface="Amatic SC"/>
                <a:ea typeface="Amatic SC"/>
                <a:cs typeface="Amatic SC"/>
                <a:sym typeface="Amatic SC"/>
              </a:rPr>
              <a:t>Parents/carers should provide proof of the appointment e.g. by presenting a letter or appointment card.  </a:t>
            </a:r>
            <a:endParaRPr sz="4000">
              <a:latin typeface="Amatic SC"/>
              <a:ea typeface="Amatic SC"/>
              <a:cs typeface="Amatic SC"/>
              <a:sym typeface="Amatic SC"/>
            </a:endParaRPr>
          </a:p>
          <a:p>
            <a:pPr marL="342900" marR="0" lvl="0" indent="-342900" algn="l" rtl="0">
              <a:lnSpc>
                <a:spcPct val="90000"/>
              </a:lnSpc>
              <a:spcBef>
                <a:spcPts val="520"/>
              </a:spcBef>
              <a:spcAft>
                <a:spcPts val="0"/>
              </a:spcAft>
              <a:buClr>
                <a:schemeClr val="dk1"/>
              </a:buClr>
              <a:buSzPts val="2600"/>
              <a:buFont typeface="Comic Sans MS"/>
              <a:buChar char="•"/>
            </a:pPr>
            <a:r>
              <a:rPr lang="en-US" sz="3400" b="1" i="0" u="none">
                <a:solidFill>
                  <a:schemeClr val="dk1"/>
                </a:solidFill>
                <a:latin typeface="Amatic SC"/>
                <a:ea typeface="Amatic SC"/>
                <a:cs typeface="Amatic SC"/>
                <a:sym typeface="Amatic SC"/>
              </a:rPr>
              <a:t>Parents/carers will be given a pass by the school office which shows authorisation/knowledge of being out of school.</a:t>
            </a:r>
            <a:r>
              <a:rPr lang="en-US" sz="2600" b="1" i="0" u="none">
                <a:solidFill>
                  <a:schemeClr val="dk1"/>
                </a:solidFill>
                <a:latin typeface="Comic Sans MS"/>
                <a:ea typeface="Comic Sans MS"/>
                <a:cs typeface="Comic Sans MS"/>
                <a:sym typeface="Comic Sans MS"/>
              </a:rPr>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4"/>
                                        </p:tgtEl>
                                        <p:attrNameLst>
                                          <p:attrName>style.visibility</p:attrName>
                                        </p:attrNameLst>
                                      </p:cBhvr>
                                      <p:to>
                                        <p:strVal val="visible"/>
                                      </p:to>
                                    </p:set>
                                    <p:animEffect transition="in" filter="fade">
                                      <p:cBhvr>
                                        <p:cTn id="7" dur="600"/>
                                        <p:tgtEl>
                                          <p:spTgt spid="2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5">
                                            <p:txEl>
                                              <p:pRg st="0" end="0"/>
                                            </p:txEl>
                                          </p:spTgt>
                                        </p:tgtEl>
                                        <p:attrNameLst>
                                          <p:attrName>style.visibility</p:attrName>
                                        </p:attrNameLst>
                                      </p:cBhvr>
                                      <p:to>
                                        <p:strVal val="visible"/>
                                      </p:to>
                                    </p:set>
                                    <p:animEffect transition="in" filter="fade">
                                      <p:cBhvr>
                                        <p:cTn id="12" dur="500"/>
                                        <p:tgtEl>
                                          <p:spTgt spid="28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5">
                                            <p:txEl>
                                              <p:pRg st="1" end="1"/>
                                            </p:txEl>
                                          </p:spTgt>
                                        </p:tgtEl>
                                        <p:attrNameLst>
                                          <p:attrName>style.visibility</p:attrName>
                                        </p:attrNameLst>
                                      </p:cBhvr>
                                      <p:to>
                                        <p:strVal val="visible"/>
                                      </p:to>
                                    </p:set>
                                    <p:animEffect transition="in" filter="fade">
                                      <p:cBhvr>
                                        <p:cTn id="17" dur="500"/>
                                        <p:tgtEl>
                                          <p:spTgt spid="28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5">
                                            <p:txEl>
                                              <p:pRg st="2" end="2"/>
                                            </p:txEl>
                                          </p:spTgt>
                                        </p:tgtEl>
                                        <p:attrNameLst>
                                          <p:attrName>style.visibility</p:attrName>
                                        </p:attrNameLst>
                                      </p:cBhvr>
                                      <p:to>
                                        <p:strVal val="visible"/>
                                      </p:to>
                                    </p:set>
                                    <p:animEffect transition="in" filter="fade">
                                      <p:cBhvr>
                                        <p:cTn id="22" dur="500"/>
                                        <p:tgtEl>
                                          <p:spTgt spid="28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5">
                                            <p:txEl>
                                              <p:pRg st="3" end="3"/>
                                            </p:txEl>
                                          </p:spTgt>
                                        </p:tgtEl>
                                        <p:attrNameLst>
                                          <p:attrName>style.visibility</p:attrName>
                                        </p:attrNameLst>
                                      </p:cBhvr>
                                      <p:to>
                                        <p:strVal val="visible"/>
                                      </p:to>
                                    </p:set>
                                    <p:animEffect transition="in" filter="fade">
                                      <p:cBhvr>
                                        <p:cTn id="27" dur="500"/>
                                        <p:tgtEl>
                                          <p:spTgt spid="28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C000"/>
              </a:buClr>
              <a:buSzPts val="4400"/>
              <a:buFont typeface="Comic Sans MS"/>
              <a:buNone/>
            </a:pPr>
            <a:r>
              <a:rPr lang="en-US" sz="5600" b="1" i="0" u="none">
                <a:solidFill>
                  <a:srgbClr val="0070C0"/>
                </a:solidFill>
                <a:latin typeface="Amatic SC"/>
                <a:ea typeface="Amatic SC"/>
                <a:cs typeface="Amatic SC"/>
                <a:sym typeface="Amatic SC"/>
              </a:rPr>
              <a:t>Behaviour</a:t>
            </a:r>
            <a:endParaRPr sz="5600" b="1">
              <a:solidFill>
                <a:srgbClr val="0070C0"/>
              </a:solidFill>
              <a:latin typeface="Amatic SC"/>
              <a:ea typeface="Amatic SC"/>
              <a:cs typeface="Amatic SC"/>
              <a:sym typeface="Amatic SC"/>
            </a:endParaRPr>
          </a:p>
        </p:txBody>
      </p:sp>
      <p:sp>
        <p:nvSpPr>
          <p:cNvPr id="291" name="Google Shape;291;p14"/>
          <p:cNvSpPr txBox="1">
            <a:spLocks noGrp="1"/>
          </p:cNvSpPr>
          <p:nvPr>
            <p:ph type="body" idx="1"/>
          </p:nvPr>
        </p:nvSpPr>
        <p:spPr>
          <a:xfrm>
            <a:off x="457200" y="1196975"/>
            <a:ext cx="8229600" cy="45307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Comic Sans MS"/>
              <a:buNone/>
            </a:pPr>
            <a:r>
              <a:rPr lang="en-US" sz="4200" b="1" i="0" u="none">
                <a:solidFill>
                  <a:schemeClr val="dk1"/>
                </a:solidFill>
                <a:latin typeface="Amatic SC"/>
                <a:ea typeface="Amatic SC"/>
                <a:cs typeface="Amatic SC"/>
                <a:sym typeface="Amatic SC"/>
              </a:rPr>
              <a:t>At Gwladys Street we use TEAM</a:t>
            </a:r>
            <a:endParaRPr sz="4200" b="1">
              <a:latin typeface="Amatic SC"/>
              <a:ea typeface="Amatic SC"/>
              <a:cs typeface="Amatic SC"/>
              <a:sym typeface="Amatic SC"/>
            </a:endParaRPr>
          </a:p>
          <a:p>
            <a:pPr marL="0" marR="0" lvl="0" indent="-266700" algn="l" rtl="0">
              <a:lnSpc>
                <a:spcPct val="100000"/>
              </a:lnSpc>
              <a:spcBef>
                <a:spcPts val="640"/>
              </a:spcBef>
              <a:spcAft>
                <a:spcPts val="0"/>
              </a:spcAft>
              <a:buClr>
                <a:srgbClr val="92D050"/>
              </a:buClr>
              <a:buSzPts val="4200"/>
              <a:buFont typeface="Amatic SC"/>
              <a:buChar char="•"/>
            </a:pPr>
            <a:r>
              <a:rPr lang="en-US" sz="4200" b="1" i="0" u="none">
                <a:solidFill>
                  <a:srgbClr val="92D050"/>
                </a:solidFill>
                <a:latin typeface="Amatic SC"/>
                <a:ea typeface="Amatic SC"/>
                <a:cs typeface="Amatic SC"/>
                <a:sym typeface="Amatic SC"/>
              </a:rPr>
              <a:t>T </a:t>
            </a:r>
            <a:r>
              <a:rPr lang="en-US" sz="4200" b="1" i="0" u="none">
                <a:solidFill>
                  <a:schemeClr val="dk1"/>
                </a:solidFill>
                <a:latin typeface="Amatic SC"/>
                <a:ea typeface="Amatic SC"/>
                <a:cs typeface="Amatic SC"/>
                <a:sym typeface="Amatic SC"/>
              </a:rPr>
              <a:t>– </a:t>
            </a:r>
            <a:r>
              <a:rPr lang="en-US" sz="4200" b="1" i="0" u="none">
                <a:solidFill>
                  <a:srgbClr val="92D050"/>
                </a:solidFill>
                <a:latin typeface="Amatic SC"/>
                <a:ea typeface="Amatic SC"/>
                <a:cs typeface="Amatic SC"/>
                <a:sym typeface="Amatic SC"/>
              </a:rPr>
              <a:t>T</a:t>
            </a:r>
            <a:r>
              <a:rPr lang="en-US" sz="4200" b="1" i="0" u="none">
                <a:solidFill>
                  <a:schemeClr val="dk1"/>
                </a:solidFill>
                <a:latin typeface="Amatic SC"/>
                <a:ea typeface="Amatic SC"/>
                <a:cs typeface="Amatic SC"/>
                <a:sym typeface="Amatic SC"/>
              </a:rPr>
              <a:t>rust, listen and respect</a:t>
            </a:r>
            <a:endParaRPr sz="4200" b="1">
              <a:latin typeface="Amatic SC"/>
              <a:ea typeface="Amatic SC"/>
              <a:cs typeface="Amatic SC"/>
              <a:sym typeface="Amatic SC"/>
            </a:endParaRPr>
          </a:p>
          <a:p>
            <a:pPr marL="0" marR="0" lvl="0" indent="-266700" algn="l" rtl="0">
              <a:lnSpc>
                <a:spcPct val="100000"/>
              </a:lnSpc>
              <a:spcBef>
                <a:spcPts val="640"/>
              </a:spcBef>
              <a:spcAft>
                <a:spcPts val="0"/>
              </a:spcAft>
              <a:buClr>
                <a:srgbClr val="FFFF00"/>
              </a:buClr>
              <a:buSzPts val="4200"/>
              <a:buFont typeface="Amatic SC"/>
              <a:buChar char="•"/>
            </a:pPr>
            <a:r>
              <a:rPr lang="en-US" sz="4200" b="1" i="0" u="none">
                <a:solidFill>
                  <a:srgbClr val="FFFF00"/>
                </a:solidFill>
                <a:latin typeface="Amatic SC"/>
                <a:ea typeface="Amatic SC"/>
                <a:cs typeface="Amatic SC"/>
                <a:sym typeface="Amatic SC"/>
              </a:rPr>
              <a:t>E </a:t>
            </a:r>
            <a:r>
              <a:rPr lang="en-US" sz="4200" b="1" i="0" u="none">
                <a:solidFill>
                  <a:schemeClr val="dk1"/>
                </a:solidFill>
                <a:latin typeface="Amatic SC"/>
                <a:ea typeface="Amatic SC"/>
                <a:cs typeface="Amatic SC"/>
                <a:sym typeface="Amatic SC"/>
              </a:rPr>
              <a:t>– </a:t>
            </a:r>
            <a:r>
              <a:rPr lang="en-US" sz="4200" b="1" i="0" u="none">
                <a:solidFill>
                  <a:srgbClr val="FFFF00"/>
                </a:solidFill>
                <a:latin typeface="Amatic SC"/>
                <a:ea typeface="Amatic SC"/>
                <a:cs typeface="Amatic SC"/>
                <a:sym typeface="Amatic SC"/>
              </a:rPr>
              <a:t>E</a:t>
            </a:r>
            <a:r>
              <a:rPr lang="en-US" sz="4200" b="1" i="0" u="none">
                <a:solidFill>
                  <a:schemeClr val="dk1"/>
                </a:solidFill>
                <a:latin typeface="Amatic SC"/>
                <a:ea typeface="Amatic SC"/>
                <a:cs typeface="Amatic SC"/>
                <a:sym typeface="Amatic SC"/>
              </a:rPr>
              <a:t>njoy everyday</a:t>
            </a:r>
            <a:endParaRPr sz="4200" b="1">
              <a:latin typeface="Amatic SC"/>
              <a:ea typeface="Amatic SC"/>
              <a:cs typeface="Amatic SC"/>
              <a:sym typeface="Amatic SC"/>
            </a:endParaRPr>
          </a:p>
          <a:p>
            <a:pPr marL="0" marR="0" lvl="0" indent="-266700" algn="l" rtl="0">
              <a:lnSpc>
                <a:spcPct val="100000"/>
              </a:lnSpc>
              <a:spcBef>
                <a:spcPts val="640"/>
              </a:spcBef>
              <a:spcAft>
                <a:spcPts val="0"/>
              </a:spcAft>
              <a:buClr>
                <a:srgbClr val="FF0000"/>
              </a:buClr>
              <a:buSzPts val="4200"/>
              <a:buFont typeface="Amatic SC"/>
              <a:buChar char="•"/>
            </a:pPr>
            <a:r>
              <a:rPr lang="en-US" sz="4200" b="1" i="0" u="none">
                <a:solidFill>
                  <a:srgbClr val="FF0000"/>
                </a:solidFill>
                <a:latin typeface="Amatic SC"/>
                <a:ea typeface="Amatic SC"/>
                <a:cs typeface="Amatic SC"/>
                <a:sym typeface="Amatic SC"/>
              </a:rPr>
              <a:t>A</a:t>
            </a:r>
            <a:r>
              <a:rPr lang="en-US" sz="4200" b="1" i="0" u="none">
                <a:solidFill>
                  <a:schemeClr val="dk1"/>
                </a:solidFill>
                <a:latin typeface="Amatic SC"/>
                <a:ea typeface="Amatic SC"/>
                <a:cs typeface="Amatic SC"/>
                <a:sym typeface="Amatic SC"/>
              </a:rPr>
              <a:t> – </a:t>
            </a:r>
            <a:r>
              <a:rPr lang="en-US" sz="4200" b="1" i="0" u="none">
                <a:solidFill>
                  <a:srgbClr val="FF0000"/>
                </a:solidFill>
                <a:latin typeface="Amatic SC"/>
                <a:ea typeface="Amatic SC"/>
                <a:cs typeface="Amatic SC"/>
                <a:sym typeface="Amatic SC"/>
              </a:rPr>
              <a:t>A</a:t>
            </a:r>
            <a:r>
              <a:rPr lang="en-US" sz="4200" b="1" i="0" u="none">
                <a:solidFill>
                  <a:schemeClr val="dk1"/>
                </a:solidFill>
                <a:latin typeface="Amatic SC"/>
                <a:ea typeface="Amatic SC"/>
                <a:cs typeface="Amatic SC"/>
                <a:sym typeface="Amatic SC"/>
              </a:rPr>
              <a:t>chievement for all</a:t>
            </a:r>
            <a:endParaRPr sz="4200" b="1">
              <a:latin typeface="Amatic SC"/>
              <a:ea typeface="Amatic SC"/>
              <a:cs typeface="Amatic SC"/>
              <a:sym typeface="Amatic SC"/>
            </a:endParaRPr>
          </a:p>
          <a:p>
            <a:pPr marL="0" marR="0" lvl="0" indent="-266700" algn="l" rtl="0">
              <a:lnSpc>
                <a:spcPct val="100000"/>
              </a:lnSpc>
              <a:spcBef>
                <a:spcPts val="640"/>
              </a:spcBef>
              <a:spcAft>
                <a:spcPts val="0"/>
              </a:spcAft>
              <a:buClr>
                <a:srgbClr val="224B50"/>
              </a:buClr>
              <a:buSzPts val="4200"/>
              <a:buFont typeface="Amatic SC"/>
              <a:buChar char="•"/>
            </a:pPr>
            <a:r>
              <a:rPr lang="en-US" sz="4200" b="1" i="0" u="none">
                <a:solidFill>
                  <a:srgbClr val="224B50"/>
                </a:solidFill>
                <a:latin typeface="Amatic SC"/>
                <a:ea typeface="Amatic SC"/>
                <a:cs typeface="Amatic SC"/>
                <a:sym typeface="Amatic SC"/>
              </a:rPr>
              <a:t>M</a:t>
            </a:r>
            <a:r>
              <a:rPr lang="en-US" sz="4200" b="1" i="0" u="none">
                <a:solidFill>
                  <a:schemeClr val="dk1"/>
                </a:solidFill>
                <a:latin typeface="Amatic SC"/>
                <a:ea typeface="Amatic SC"/>
                <a:cs typeface="Amatic SC"/>
                <a:sym typeface="Amatic SC"/>
              </a:rPr>
              <a:t> – </a:t>
            </a:r>
            <a:r>
              <a:rPr lang="en-US" sz="4200" b="1" i="0" u="none">
                <a:solidFill>
                  <a:srgbClr val="224B50"/>
                </a:solidFill>
                <a:latin typeface="Amatic SC"/>
                <a:ea typeface="Amatic SC"/>
                <a:cs typeface="Amatic SC"/>
                <a:sym typeface="Amatic SC"/>
              </a:rPr>
              <a:t>M</a:t>
            </a:r>
            <a:r>
              <a:rPr lang="en-US" sz="4200" b="1" i="0" u="none">
                <a:solidFill>
                  <a:schemeClr val="dk1"/>
                </a:solidFill>
                <a:latin typeface="Amatic SC"/>
                <a:ea typeface="Amatic SC"/>
                <a:cs typeface="Amatic SC"/>
                <a:sym typeface="Amatic SC"/>
              </a:rPr>
              <a:t>aking everyone feel</a:t>
            </a:r>
            <a:endParaRPr sz="4200" b="1">
              <a:latin typeface="Amatic SC"/>
              <a:ea typeface="Amatic SC"/>
              <a:cs typeface="Amatic SC"/>
              <a:sym typeface="Amatic SC"/>
            </a:endParaRPr>
          </a:p>
          <a:p>
            <a:pPr marL="0" marR="0" lvl="0" indent="0" algn="l" rtl="0">
              <a:lnSpc>
                <a:spcPct val="100000"/>
              </a:lnSpc>
              <a:spcBef>
                <a:spcPts val="640"/>
              </a:spcBef>
              <a:spcAft>
                <a:spcPts val="0"/>
              </a:spcAft>
              <a:buClr>
                <a:schemeClr val="dk1"/>
              </a:buClr>
              <a:buSzPts val="3200"/>
              <a:buFont typeface="Comic Sans MS"/>
              <a:buNone/>
            </a:pPr>
            <a:r>
              <a:rPr lang="en-US" sz="4200" b="1" i="0" u="none">
                <a:solidFill>
                  <a:schemeClr val="dk1"/>
                </a:solidFill>
                <a:latin typeface="Amatic SC"/>
                <a:ea typeface="Amatic SC"/>
                <a:cs typeface="Amatic SC"/>
                <a:sym typeface="Amatic SC"/>
              </a:rPr>
              <a:t>           welcome</a:t>
            </a:r>
            <a:endParaRPr sz="4200" b="1">
              <a:latin typeface="Amatic SC"/>
              <a:ea typeface="Amatic SC"/>
              <a:cs typeface="Amatic SC"/>
              <a:sym typeface="Amatic SC"/>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Comic Sans MS"/>
              <a:ea typeface="Comic Sans MS"/>
              <a:cs typeface="Comic Sans MS"/>
              <a:sym typeface="Comic Sans M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0"/>
          <p:cNvSpPr txBox="1">
            <a:spLocks noGrp="1"/>
          </p:cNvSpPr>
          <p:nvPr>
            <p:ph type="title"/>
          </p:nvPr>
        </p:nvSpPr>
        <p:spPr>
          <a:xfrm>
            <a:off x="457200" y="277812"/>
            <a:ext cx="8229600" cy="558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C000"/>
              </a:buClr>
              <a:buSzPts val="3400"/>
              <a:buFont typeface="Comic Sans MS"/>
              <a:buNone/>
            </a:pPr>
            <a:r>
              <a:rPr lang="en-US" sz="3700" b="1" i="0" u="sng">
                <a:solidFill>
                  <a:srgbClr val="0070C0"/>
                </a:solidFill>
                <a:latin typeface="Amatic SC"/>
                <a:ea typeface="Amatic SC"/>
                <a:cs typeface="Amatic SC"/>
                <a:sym typeface="Amatic SC"/>
              </a:rPr>
              <a:t>SECURITY / SAFEGUARDING</a:t>
            </a:r>
            <a:endParaRPr sz="4700" b="1">
              <a:solidFill>
                <a:srgbClr val="0070C0"/>
              </a:solidFill>
              <a:latin typeface="Amatic SC"/>
              <a:ea typeface="Amatic SC"/>
              <a:cs typeface="Amatic SC"/>
              <a:sym typeface="Amatic SC"/>
            </a:endParaRPr>
          </a:p>
        </p:txBody>
      </p:sp>
      <p:sp>
        <p:nvSpPr>
          <p:cNvPr id="298" name="Google Shape;298;p20"/>
          <p:cNvSpPr txBox="1">
            <a:spLocks noGrp="1"/>
          </p:cNvSpPr>
          <p:nvPr>
            <p:ph type="body" idx="1"/>
          </p:nvPr>
        </p:nvSpPr>
        <p:spPr>
          <a:xfrm>
            <a:off x="468300" y="981075"/>
            <a:ext cx="8229600" cy="5595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300"/>
              <a:buFont typeface="Amatic SC"/>
              <a:buChar char="•"/>
            </a:pPr>
            <a:r>
              <a:rPr lang="en-US" sz="2300" b="1" i="0" u="none" dirty="0">
                <a:solidFill>
                  <a:schemeClr val="dk1"/>
                </a:solidFill>
                <a:latin typeface="Amatic SC"/>
                <a:ea typeface="Amatic SC"/>
                <a:cs typeface="Amatic SC"/>
                <a:sym typeface="Amatic SC"/>
              </a:rPr>
              <a:t>School has robust security procedures.  </a:t>
            </a:r>
            <a:endParaRPr sz="3700" dirty="0">
              <a:latin typeface="Amatic SC"/>
              <a:ea typeface="Amatic SC"/>
              <a:cs typeface="Amatic SC"/>
              <a:sym typeface="Amatic SC"/>
            </a:endParaRPr>
          </a:p>
          <a:p>
            <a:pPr marL="342900" marR="0" lvl="0" indent="-342900" algn="l" rtl="0">
              <a:lnSpc>
                <a:spcPct val="90000"/>
              </a:lnSpc>
              <a:spcBef>
                <a:spcPts val="360"/>
              </a:spcBef>
              <a:spcAft>
                <a:spcPts val="0"/>
              </a:spcAft>
              <a:buClr>
                <a:schemeClr val="dk1"/>
              </a:buClr>
              <a:buSzPts val="2300"/>
              <a:buFont typeface="Amatic SC"/>
              <a:buChar char="•"/>
            </a:pPr>
            <a:r>
              <a:rPr lang="en-US" sz="2300" b="1" i="0" u="none" dirty="0">
                <a:solidFill>
                  <a:schemeClr val="dk1"/>
                </a:solidFill>
                <a:latin typeface="Amatic SC"/>
                <a:ea typeface="Amatic SC"/>
                <a:cs typeface="Amatic SC"/>
                <a:sym typeface="Amatic SC"/>
              </a:rPr>
              <a:t>All gates locks during the school day. </a:t>
            </a:r>
            <a:endParaRPr sz="3700" dirty="0">
              <a:latin typeface="Amatic SC"/>
              <a:ea typeface="Amatic SC"/>
              <a:cs typeface="Amatic SC"/>
              <a:sym typeface="Amatic SC"/>
            </a:endParaRPr>
          </a:p>
          <a:p>
            <a:pPr marL="342900" marR="0" lvl="0" indent="-342900" algn="l" rtl="0">
              <a:lnSpc>
                <a:spcPct val="90000"/>
              </a:lnSpc>
              <a:spcBef>
                <a:spcPts val="360"/>
              </a:spcBef>
              <a:spcAft>
                <a:spcPts val="0"/>
              </a:spcAft>
              <a:buClr>
                <a:schemeClr val="dk1"/>
              </a:buClr>
              <a:buSzPts val="2300"/>
              <a:buFont typeface="Amatic SC"/>
              <a:buChar char="•"/>
            </a:pPr>
            <a:r>
              <a:rPr lang="en-US" sz="2300" b="1" i="0" u="none" dirty="0">
                <a:solidFill>
                  <a:schemeClr val="dk1"/>
                </a:solidFill>
                <a:latin typeface="Amatic SC"/>
                <a:ea typeface="Amatic SC"/>
                <a:cs typeface="Amatic SC"/>
                <a:sym typeface="Amatic SC"/>
              </a:rPr>
              <a:t>If you need to come into the school during the day to collect your child for an appointment, you need to inform the school before hand.</a:t>
            </a:r>
            <a:endParaRPr lang="en-US" sz="2300" b="1" dirty="0">
              <a:latin typeface="Amatic SC"/>
              <a:ea typeface="Amatic SC"/>
              <a:cs typeface="Amatic SC"/>
              <a:sym typeface="Amatic SC"/>
            </a:endParaRPr>
          </a:p>
          <a:p>
            <a:pPr marL="342900" marR="0" lvl="0" indent="-342900" algn="l" rtl="0">
              <a:lnSpc>
                <a:spcPct val="90000"/>
              </a:lnSpc>
              <a:spcBef>
                <a:spcPts val="360"/>
              </a:spcBef>
              <a:spcAft>
                <a:spcPts val="0"/>
              </a:spcAft>
              <a:buClr>
                <a:schemeClr val="dk1"/>
              </a:buClr>
              <a:buSzPts val="2300"/>
              <a:buFont typeface="Amatic SC"/>
              <a:buChar char="•"/>
            </a:pPr>
            <a:r>
              <a:rPr lang="en-US" sz="2300" b="1" i="0" u="none" dirty="0">
                <a:solidFill>
                  <a:schemeClr val="dk1"/>
                </a:solidFill>
                <a:latin typeface="Amatic SC"/>
                <a:ea typeface="Amatic SC"/>
                <a:cs typeface="Amatic SC"/>
                <a:sym typeface="Amatic SC"/>
              </a:rPr>
              <a:t> you should enter the site via the gate at the top of Gwladys Street (there is a video intercom system on this gate).  Parents/Carers should then report immediately to the main office in the Infant Building. </a:t>
            </a:r>
            <a:endParaRPr sz="3700" dirty="0">
              <a:latin typeface="Amatic SC"/>
              <a:ea typeface="Amatic SC"/>
              <a:cs typeface="Amatic SC"/>
              <a:sym typeface="Amatic SC"/>
            </a:endParaRPr>
          </a:p>
          <a:p>
            <a:pPr marL="342900" marR="0" lvl="0" indent="-342900" algn="l" rtl="0">
              <a:lnSpc>
                <a:spcPct val="90000"/>
              </a:lnSpc>
              <a:spcBef>
                <a:spcPts val="360"/>
              </a:spcBef>
              <a:spcAft>
                <a:spcPts val="0"/>
              </a:spcAft>
              <a:buClr>
                <a:schemeClr val="dk1"/>
              </a:buClr>
              <a:buSzPts val="2300"/>
              <a:buFont typeface="Amatic SC"/>
              <a:buChar char="•"/>
            </a:pPr>
            <a:r>
              <a:rPr lang="en-US" sz="2300" b="1" i="0" u="none" dirty="0">
                <a:solidFill>
                  <a:schemeClr val="dk1"/>
                </a:solidFill>
                <a:latin typeface="Amatic SC"/>
                <a:ea typeface="Amatic SC"/>
                <a:cs typeface="Amatic SC"/>
                <a:sym typeface="Amatic SC"/>
              </a:rPr>
              <a:t>All children leaving early MUST be signed out at the office before leaving school.</a:t>
            </a:r>
            <a:endParaRPr sz="3700" dirty="0">
              <a:latin typeface="Amatic SC"/>
              <a:ea typeface="Amatic SC"/>
              <a:cs typeface="Amatic SC"/>
              <a:sym typeface="Amatic SC"/>
            </a:endParaRPr>
          </a:p>
          <a:p>
            <a:pPr marL="342900" marR="0" lvl="0" indent="-342900" algn="l" rtl="0">
              <a:lnSpc>
                <a:spcPct val="90000"/>
              </a:lnSpc>
              <a:spcBef>
                <a:spcPts val="360"/>
              </a:spcBef>
              <a:spcAft>
                <a:spcPts val="0"/>
              </a:spcAft>
              <a:buClr>
                <a:schemeClr val="dk1"/>
              </a:buClr>
              <a:buSzPts val="2300"/>
              <a:buFont typeface="Amatic SC"/>
              <a:buChar char="•"/>
            </a:pPr>
            <a:r>
              <a:rPr lang="en-US" sz="2300" b="1" i="0" u="none" dirty="0">
                <a:solidFill>
                  <a:schemeClr val="dk1"/>
                </a:solidFill>
                <a:latin typeface="Amatic SC"/>
                <a:ea typeface="Amatic SC"/>
                <a:cs typeface="Amatic SC"/>
                <a:sym typeface="Amatic SC"/>
              </a:rPr>
              <a:t>All school staff have an obligation to challenge people they see on or around school property.  </a:t>
            </a:r>
            <a:endParaRPr sz="3700" dirty="0">
              <a:latin typeface="Amatic SC"/>
              <a:ea typeface="Amatic SC"/>
              <a:cs typeface="Amatic SC"/>
              <a:sym typeface="Amatic SC"/>
            </a:endParaRPr>
          </a:p>
          <a:p>
            <a:pPr marL="342900" marR="0" lvl="0" indent="-342900" algn="l" rtl="0">
              <a:lnSpc>
                <a:spcPct val="90000"/>
              </a:lnSpc>
              <a:spcBef>
                <a:spcPts val="360"/>
              </a:spcBef>
              <a:spcAft>
                <a:spcPts val="0"/>
              </a:spcAft>
              <a:buClr>
                <a:schemeClr val="dk1"/>
              </a:buClr>
              <a:buSzPts val="2300"/>
              <a:buFont typeface="Amatic SC"/>
              <a:buChar char="•"/>
            </a:pPr>
            <a:r>
              <a:rPr lang="en-US" sz="2300" b="1" i="0" u="none" dirty="0">
                <a:solidFill>
                  <a:schemeClr val="dk1"/>
                </a:solidFill>
                <a:highlight>
                  <a:srgbClr val="FFFF00"/>
                </a:highlight>
                <a:latin typeface="Amatic SC"/>
                <a:ea typeface="Amatic SC"/>
                <a:cs typeface="Amatic SC"/>
                <a:sym typeface="Amatic SC"/>
              </a:rPr>
              <a:t>If a different person is collecting your child, please inform your class teacher or call the Office. </a:t>
            </a:r>
            <a:r>
              <a:rPr lang="en-US" sz="2300" b="1" i="0" u="none" dirty="0">
                <a:solidFill>
                  <a:srgbClr val="FF0000"/>
                </a:solidFill>
                <a:highlight>
                  <a:srgbClr val="FFFF00"/>
                </a:highlight>
                <a:latin typeface="Amatic SC"/>
                <a:ea typeface="Amatic SC"/>
                <a:cs typeface="Amatic SC"/>
                <a:sym typeface="Amatic SC"/>
              </a:rPr>
              <a:t>You must provide the adults full name and relationship to the child. </a:t>
            </a:r>
            <a:r>
              <a:rPr lang="en-US" sz="2300" b="1" i="0" u="none" dirty="0">
                <a:solidFill>
                  <a:schemeClr val="dk1"/>
                </a:solidFill>
                <a:highlight>
                  <a:srgbClr val="FFFF00"/>
                </a:highlight>
                <a:latin typeface="Amatic SC"/>
                <a:ea typeface="Amatic SC"/>
                <a:cs typeface="Amatic SC"/>
                <a:sym typeface="Amatic SC"/>
              </a:rPr>
              <a:t>Staff will not let your child go with anybody unless they have been informed.</a:t>
            </a:r>
            <a:endParaRPr sz="2300" b="1" i="0" u="none" dirty="0">
              <a:solidFill>
                <a:schemeClr val="dk1"/>
              </a:solidFill>
              <a:highlight>
                <a:srgbClr val="FFFF00"/>
              </a:highlight>
              <a:latin typeface="Amatic SC"/>
              <a:ea typeface="Amatic SC"/>
              <a:cs typeface="Amatic SC"/>
              <a:sym typeface="Amatic SC"/>
            </a:endParaRPr>
          </a:p>
          <a:p>
            <a:pPr marL="342900" marR="0" lvl="0" indent="-342900" algn="l" rtl="0">
              <a:lnSpc>
                <a:spcPct val="90000"/>
              </a:lnSpc>
              <a:spcBef>
                <a:spcPts val="360"/>
              </a:spcBef>
              <a:spcAft>
                <a:spcPts val="0"/>
              </a:spcAft>
              <a:buSzPts val="2300"/>
              <a:buFont typeface="Amatic SC"/>
              <a:buChar char="•"/>
            </a:pPr>
            <a:r>
              <a:rPr lang="en-US" sz="2300" b="1" dirty="0">
                <a:highlight>
                  <a:srgbClr val="FFFF00"/>
                </a:highlight>
                <a:latin typeface="Amatic SC"/>
                <a:ea typeface="Amatic SC"/>
                <a:cs typeface="Amatic SC"/>
                <a:sym typeface="Amatic SC"/>
              </a:rPr>
              <a:t>Password System: School operates a password system. If someone different is collecting your child from school the class teacher MUST have been given a message and the unfamiliar person MUST provide a password, without the password your child will NOT be allowed to go home with someone different. </a:t>
            </a:r>
            <a:endParaRPr sz="2300" b="1" dirty="0">
              <a:highlight>
                <a:srgbClr val="FFFF00"/>
              </a:highlight>
              <a:latin typeface="Amatic SC"/>
              <a:ea typeface="Amatic SC"/>
              <a:cs typeface="Amatic SC"/>
              <a:sym typeface="Amatic SC"/>
            </a:endParaRPr>
          </a:p>
        </p:txBody>
      </p:sp>
      <p:pic>
        <p:nvPicPr>
          <p:cNvPr id="299" name="Google Shape;299;p20" descr="j0283489"/>
          <p:cNvPicPr preferRelativeResize="0"/>
          <p:nvPr/>
        </p:nvPicPr>
        <p:blipFill rotWithShape="1">
          <a:blip r:embed="rId3">
            <a:alphaModFix/>
          </a:blip>
          <a:srcRect/>
          <a:stretch/>
        </p:blipFill>
        <p:spPr>
          <a:xfrm>
            <a:off x="6668330" y="176213"/>
            <a:ext cx="2303462" cy="1465262"/>
          </a:xfrm>
          <a:prstGeom prst="rect">
            <a:avLst/>
          </a:prstGeom>
          <a:noFill/>
          <a:ln>
            <a:noFill/>
          </a:ln>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7"/>
                                        </p:tgtEl>
                                        <p:attrNameLst>
                                          <p:attrName>style.visibility</p:attrName>
                                        </p:attrNameLst>
                                      </p:cBhvr>
                                      <p:to>
                                        <p:strVal val="visible"/>
                                      </p:to>
                                    </p:set>
                                    <p:animEffect transition="in" filter="fade">
                                      <p:cBhvr>
                                        <p:cTn id="7" dur="1000"/>
                                        <p:tgtEl>
                                          <p:spTgt spid="2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8">
                                            <p:txEl>
                                              <p:pRg st="0" end="0"/>
                                            </p:txEl>
                                          </p:spTgt>
                                        </p:tgtEl>
                                        <p:attrNameLst>
                                          <p:attrName>style.visibility</p:attrName>
                                        </p:attrNameLst>
                                      </p:cBhvr>
                                      <p:to>
                                        <p:strVal val="visible"/>
                                      </p:to>
                                    </p:set>
                                    <p:animEffect transition="in" filter="fade">
                                      <p:cBhvr>
                                        <p:cTn id="12" dur="1000"/>
                                        <p:tgtEl>
                                          <p:spTgt spid="29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8">
                                            <p:txEl>
                                              <p:pRg st="1" end="1"/>
                                            </p:txEl>
                                          </p:spTgt>
                                        </p:tgtEl>
                                        <p:attrNameLst>
                                          <p:attrName>style.visibility</p:attrName>
                                        </p:attrNameLst>
                                      </p:cBhvr>
                                      <p:to>
                                        <p:strVal val="visible"/>
                                      </p:to>
                                    </p:set>
                                    <p:animEffect transition="in" filter="fade">
                                      <p:cBhvr>
                                        <p:cTn id="17" dur="1000"/>
                                        <p:tgtEl>
                                          <p:spTgt spid="29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8">
                                            <p:txEl>
                                              <p:pRg st="2" end="2"/>
                                            </p:txEl>
                                          </p:spTgt>
                                        </p:tgtEl>
                                        <p:attrNameLst>
                                          <p:attrName>style.visibility</p:attrName>
                                        </p:attrNameLst>
                                      </p:cBhvr>
                                      <p:to>
                                        <p:strVal val="visible"/>
                                      </p:to>
                                    </p:set>
                                    <p:animEffect transition="in" filter="fade">
                                      <p:cBhvr>
                                        <p:cTn id="22" dur="1000"/>
                                        <p:tgtEl>
                                          <p:spTgt spid="29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8">
                                            <p:txEl>
                                              <p:pRg st="3" end="3"/>
                                            </p:txEl>
                                          </p:spTgt>
                                        </p:tgtEl>
                                        <p:attrNameLst>
                                          <p:attrName>style.visibility</p:attrName>
                                        </p:attrNameLst>
                                      </p:cBhvr>
                                      <p:to>
                                        <p:strVal val="visible"/>
                                      </p:to>
                                    </p:set>
                                    <p:animEffect transition="in" filter="fade">
                                      <p:cBhvr>
                                        <p:cTn id="27" dur="1000"/>
                                        <p:tgtEl>
                                          <p:spTgt spid="29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8">
                                            <p:txEl>
                                              <p:pRg st="4" end="4"/>
                                            </p:txEl>
                                          </p:spTgt>
                                        </p:tgtEl>
                                        <p:attrNameLst>
                                          <p:attrName>style.visibility</p:attrName>
                                        </p:attrNameLst>
                                      </p:cBhvr>
                                      <p:to>
                                        <p:strVal val="visible"/>
                                      </p:to>
                                    </p:set>
                                    <p:animEffect transition="in" filter="fade">
                                      <p:cBhvr>
                                        <p:cTn id="32" dur="1000"/>
                                        <p:tgtEl>
                                          <p:spTgt spid="29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8">
                                            <p:txEl>
                                              <p:pRg st="5" end="5"/>
                                            </p:txEl>
                                          </p:spTgt>
                                        </p:tgtEl>
                                        <p:attrNameLst>
                                          <p:attrName>style.visibility</p:attrName>
                                        </p:attrNameLst>
                                      </p:cBhvr>
                                      <p:to>
                                        <p:strVal val="visible"/>
                                      </p:to>
                                    </p:set>
                                    <p:animEffect transition="in" filter="fade">
                                      <p:cBhvr>
                                        <p:cTn id="37" dur="1000"/>
                                        <p:tgtEl>
                                          <p:spTgt spid="29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98">
                                            <p:txEl>
                                              <p:pRg st="6" end="6"/>
                                            </p:txEl>
                                          </p:spTgt>
                                        </p:tgtEl>
                                        <p:attrNameLst>
                                          <p:attrName>style.visibility</p:attrName>
                                        </p:attrNameLst>
                                      </p:cBhvr>
                                      <p:to>
                                        <p:strVal val="visible"/>
                                      </p:to>
                                    </p:set>
                                    <p:animEffect transition="in" filter="fade">
                                      <p:cBhvr>
                                        <p:cTn id="42" dur="1000"/>
                                        <p:tgtEl>
                                          <p:spTgt spid="29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98">
                                            <p:txEl>
                                              <p:pRg st="7" end="7"/>
                                            </p:txEl>
                                          </p:spTgt>
                                        </p:tgtEl>
                                        <p:attrNameLst>
                                          <p:attrName>style.visibility</p:attrName>
                                        </p:attrNameLst>
                                      </p:cBhvr>
                                      <p:to>
                                        <p:strVal val="visible"/>
                                      </p:to>
                                    </p:set>
                                    <p:animEffect transition="in" filter="fade">
                                      <p:cBhvr>
                                        <p:cTn id="47" dur="1000"/>
                                        <p:tgtEl>
                                          <p:spTgt spid="29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1"/>
          <p:cNvSpPr txBox="1">
            <a:spLocks noGrp="1"/>
          </p:cNvSpPr>
          <p:nvPr>
            <p:ph type="title"/>
          </p:nvPr>
        </p:nvSpPr>
        <p:spPr>
          <a:xfrm>
            <a:off x="457200" y="277812"/>
            <a:ext cx="8229600" cy="4873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C000"/>
              </a:buClr>
              <a:buSzPts val="3400"/>
              <a:buFont typeface="Comic Sans MS"/>
              <a:buNone/>
            </a:pPr>
            <a:r>
              <a:rPr lang="en-US" sz="4200" b="1" i="0" u="sng">
                <a:solidFill>
                  <a:srgbClr val="0070C0"/>
                </a:solidFill>
                <a:latin typeface="Amatic SC"/>
                <a:ea typeface="Amatic SC"/>
                <a:cs typeface="Amatic SC"/>
                <a:sym typeface="Amatic SC"/>
              </a:rPr>
              <a:t>School Uniform</a:t>
            </a:r>
            <a:endParaRPr sz="5200">
              <a:solidFill>
                <a:srgbClr val="0070C0"/>
              </a:solidFill>
              <a:latin typeface="Amatic SC"/>
              <a:ea typeface="Amatic SC"/>
              <a:cs typeface="Amatic SC"/>
              <a:sym typeface="Amatic SC"/>
            </a:endParaRPr>
          </a:p>
        </p:txBody>
      </p:sp>
      <p:pic>
        <p:nvPicPr>
          <p:cNvPr id="305" name="Google Shape;305;p21"/>
          <p:cNvPicPr preferRelativeResize="0"/>
          <p:nvPr/>
        </p:nvPicPr>
        <p:blipFill rotWithShape="1">
          <a:blip r:embed="rId3">
            <a:alphaModFix/>
          </a:blip>
          <a:srcRect/>
          <a:stretch/>
        </p:blipFill>
        <p:spPr>
          <a:xfrm>
            <a:off x="-53922" y="1327371"/>
            <a:ext cx="9251843" cy="222211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3"/>
          <p:cNvSpPr txBox="1">
            <a:spLocks noGrp="1"/>
          </p:cNvSpPr>
          <p:nvPr>
            <p:ph type="body" idx="1"/>
          </p:nvPr>
        </p:nvSpPr>
        <p:spPr>
          <a:xfrm>
            <a:off x="457200" y="590843"/>
            <a:ext cx="8229600" cy="5535319"/>
          </a:xfrm>
          <a:prstGeom prst="rect">
            <a:avLst/>
          </a:prstGeom>
          <a:noFill/>
          <a:ln>
            <a:noFill/>
          </a:ln>
        </p:spPr>
        <p:txBody>
          <a:bodyPr spcFirstLastPara="1" wrap="square" lIns="91425" tIns="45700" rIns="91425" bIns="45700" anchor="t" anchorCtr="0">
            <a:noAutofit/>
          </a:bodyPr>
          <a:lstStyle/>
          <a:p>
            <a:pPr marL="114300" lvl="0" indent="0" algn="ctr" rtl="0">
              <a:lnSpc>
                <a:spcPct val="100000"/>
              </a:lnSpc>
              <a:spcBef>
                <a:spcPts val="360"/>
              </a:spcBef>
              <a:spcAft>
                <a:spcPts val="0"/>
              </a:spcAft>
              <a:buSzPts val="1800"/>
              <a:buNone/>
            </a:pPr>
            <a:r>
              <a:rPr lang="en-US" sz="4800" b="1">
                <a:latin typeface="Amatic SC"/>
                <a:ea typeface="Amatic SC"/>
                <a:cs typeface="Amatic SC"/>
                <a:sym typeface="Amatic SC"/>
              </a:rPr>
              <a:t>Welcome to Gwladys Street Community     Primary and Nursery Foundation Base... </a:t>
            </a:r>
            <a:endParaRPr sz="4800" b="1">
              <a:latin typeface="Amatic SC"/>
              <a:ea typeface="Amatic SC"/>
              <a:cs typeface="Amatic SC"/>
              <a:sym typeface="Amatic SC"/>
            </a:endParaRPr>
          </a:p>
          <a:p>
            <a:pPr marL="114300" lvl="0" indent="0" algn="l" rtl="0">
              <a:lnSpc>
                <a:spcPct val="100000"/>
              </a:lnSpc>
              <a:spcBef>
                <a:spcPts val="360"/>
              </a:spcBef>
              <a:spcAft>
                <a:spcPts val="0"/>
              </a:spcAft>
              <a:buSzPts val="1800"/>
              <a:buNone/>
            </a:pPr>
            <a:endParaRPr>
              <a:latin typeface="Amatic SC"/>
              <a:ea typeface="Amatic SC"/>
              <a:cs typeface="Amatic SC"/>
              <a:sym typeface="Amatic SC"/>
            </a:endParaRPr>
          </a:p>
          <a:p>
            <a:pPr marL="114300" lvl="0" indent="0" algn="l" rtl="0">
              <a:lnSpc>
                <a:spcPct val="100000"/>
              </a:lnSpc>
              <a:spcBef>
                <a:spcPts val="360"/>
              </a:spcBef>
              <a:spcAft>
                <a:spcPts val="0"/>
              </a:spcAft>
              <a:buSzPts val="1800"/>
              <a:buNone/>
            </a:pPr>
            <a:endParaRPr/>
          </a:p>
          <a:p>
            <a:pPr marL="114300" lvl="0" indent="0" algn="l" rtl="0">
              <a:lnSpc>
                <a:spcPct val="100000"/>
              </a:lnSpc>
              <a:spcBef>
                <a:spcPts val="360"/>
              </a:spcBef>
              <a:spcAft>
                <a:spcPts val="0"/>
              </a:spcAft>
              <a:buSzPts val="1800"/>
              <a:buNone/>
            </a:pPr>
            <a:endParaRPr/>
          </a:p>
          <a:p>
            <a:pPr marL="114300" lvl="0" indent="0" algn="l" rtl="0">
              <a:lnSpc>
                <a:spcPct val="100000"/>
              </a:lnSpc>
              <a:spcBef>
                <a:spcPts val="360"/>
              </a:spcBef>
              <a:spcAft>
                <a:spcPts val="0"/>
              </a:spcAft>
              <a:buSzPts val="1800"/>
              <a:buNone/>
            </a:pPr>
            <a:endParaRPr/>
          </a:p>
        </p:txBody>
      </p:sp>
      <p:sp>
        <p:nvSpPr>
          <p:cNvPr id="118" name="Google Shape;118;p43"/>
          <p:cNvSpPr/>
          <p:nvPr/>
        </p:nvSpPr>
        <p:spPr>
          <a:xfrm>
            <a:off x="4454820" y="327511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9" name="Google Shape;119;p43"/>
          <p:cNvSpPr/>
          <p:nvPr/>
        </p:nvSpPr>
        <p:spPr>
          <a:xfrm>
            <a:off x="4454820" y="327511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20" name="Google Shape;120;p43"/>
          <p:cNvPicPr preferRelativeResize="0"/>
          <p:nvPr/>
        </p:nvPicPr>
        <p:blipFill>
          <a:blip r:embed="rId3">
            <a:alphaModFix/>
          </a:blip>
          <a:stretch>
            <a:fillRect/>
          </a:stretch>
        </p:blipFill>
        <p:spPr>
          <a:xfrm>
            <a:off x="187875" y="2224200"/>
            <a:ext cx="2956951" cy="224698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100" b="1">
                <a:solidFill>
                  <a:srgbClr val="0070C0"/>
                </a:solidFill>
                <a:latin typeface="Amatic SC"/>
                <a:ea typeface="Amatic SC"/>
                <a:cs typeface="Amatic SC"/>
                <a:sym typeface="Amatic SC"/>
              </a:rPr>
              <a:t>What might this mean for you?</a:t>
            </a:r>
            <a:br>
              <a:rPr lang="en-US" b="1">
                <a:solidFill>
                  <a:srgbClr val="FFFF66"/>
                </a:solidFill>
              </a:rPr>
            </a:br>
            <a:endParaRPr/>
          </a:p>
        </p:txBody>
      </p:sp>
      <p:pic>
        <p:nvPicPr>
          <p:cNvPr id="311" name="Google Shape;311;p48" descr="Image result for what does a messy eyfs uniform mean"/>
          <p:cNvPicPr preferRelativeResize="0"/>
          <p:nvPr/>
        </p:nvPicPr>
        <p:blipFill rotWithShape="1">
          <a:blip r:embed="rId3">
            <a:alphaModFix/>
          </a:blip>
          <a:srcRect/>
          <a:stretch/>
        </p:blipFill>
        <p:spPr>
          <a:xfrm>
            <a:off x="4234376" y="1203192"/>
            <a:ext cx="4685501" cy="4953031"/>
          </a:xfrm>
          <a:prstGeom prst="rect">
            <a:avLst/>
          </a:prstGeom>
          <a:noFill/>
          <a:ln>
            <a:noFill/>
          </a:ln>
        </p:spPr>
      </p:pic>
      <p:pic>
        <p:nvPicPr>
          <p:cNvPr id="312" name="Google Shape;312;p48" descr="Image result for what does a messy eyfs uniform mean"/>
          <p:cNvPicPr preferRelativeResize="0"/>
          <p:nvPr/>
        </p:nvPicPr>
        <p:blipFill rotWithShape="1">
          <a:blip r:embed="rId4">
            <a:alphaModFix/>
          </a:blip>
          <a:srcRect l="19215" t="34899" r="26575" b="35548"/>
          <a:stretch/>
        </p:blipFill>
        <p:spPr>
          <a:xfrm rot="-404245">
            <a:off x="238795" y="948675"/>
            <a:ext cx="4464080" cy="4333631"/>
          </a:xfrm>
          <a:prstGeom prst="rect">
            <a:avLst/>
          </a:prstGeom>
          <a:noFill/>
          <a:ln>
            <a:noFill/>
          </a:ln>
          <a:effectLst>
            <a:outerShdw blurRad="50800" dist="38100" dir="5400000" algn="t" rotWithShape="0">
              <a:srgbClr val="000000">
                <a:alpha val="40000"/>
              </a:srgbClr>
            </a:outerShdw>
          </a:effectLst>
        </p:spPr>
      </p:pic>
      <p:sp>
        <p:nvSpPr>
          <p:cNvPr id="313" name="Google Shape;313;p48"/>
          <p:cNvSpPr/>
          <p:nvPr/>
        </p:nvSpPr>
        <p:spPr>
          <a:xfrm rot="-1829989">
            <a:off x="100640" y="3821140"/>
            <a:ext cx="3450276" cy="2813060"/>
          </a:xfrm>
          <a:prstGeom prst="star32">
            <a:avLst>
              <a:gd name="adj" fmla="val 37500"/>
            </a:avLst>
          </a:prstGeom>
          <a:solidFill>
            <a:srgbClr val="FF0000"/>
          </a:solidFill>
          <a:ln w="25400" cap="flat" cmpd="sng">
            <a:solidFill>
              <a:srgbClr val="FFFF66"/>
            </a:solidFill>
            <a:prstDash val="solid"/>
            <a:round/>
            <a:headEnd type="none" w="sm" len="sm"/>
            <a:tailEnd type="none" w="sm" len="sm"/>
          </a:ln>
        </p:spPr>
        <p:txBody>
          <a:bodyPr spcFirstLastPara="1" wrap="square" lIns="91425" tIns="45700" rIns="91425" bIns="45700" anchor="ctr" anchorCtr="0">
            <a:noAutofit/>
          </a:bodyPr>
          <a:lstStyle/>
          <a:p>
            <a:pPr marL="114300" marR="0" lvl="0" indent="0" algn="ctr" rtl="0">
              <a:lnSpc>
                <a:spcPct val="100000"/>
              </a:lnSpc>
              <a:spcBef>
                <a:spcPts val="360"/>
              </a:spcBef>
              <a:spcAft>
                <a:spcPts val="0"/>
              </a:spcAft>
              <a:buClr>
                <a:schemeClr val="dk1"/>
              </a:buClr>
              <a:buSzPts val="1800"/>
              <a:buFont typeface="Arial"/>
              <a:buNone/>
            </a:pPr>
            <a:r>
              <a:rPr lang="en-US" sz="2800" b="1" i="0" u="none" strike="noStrike" cap="none">
                <a:solidFill>
                  <a:schemeClr val="dk1"/>
                </a:solidFill>
                <a:latin typeface="Amatic SC"/>
                <a:ea typeface="Amatic SC"/>
                <a:cs typeface="Amatic SC"/>
                <a:sym typeface="Amatic SC"/>
              </a:rPr>
              <a:t>We always try to encourage children to use an apron!</a:t>
            </a:r>
            <a:endParaRPr sz="2800" b="1" i="0" u="none" strike="noStrike" cap="none">
              <a:solidFill>
                <a:schemeClr val="dk1"/>
              </a:solidFill>
              <a:latin typeface="Amatic SC"/>
              <a:ea typeface="Amatic SC"/>
              <a:cs typeface="Amatic SC"/>
              <a:sym typeface="Amatic S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1"/>
                                        </p:tgtEl>
                                        <p:attrNameLst>
                                          <p:attrName>style.visibility</p:attrName>
                                        </p:attrNameLst>
                                      </p:cBhvr>
                                      <p:to>
                                        <p:strVal val="visible"/>
                                      </p:to>
                                    </p:set>
                                    <p:animEffect transition="in" filter="fade">
                                      <p:cBhvr>
                                        <p:cTn id="7" dur="500"/>
                                        <p:tgtEl>
                                          <p:spTgt spid="3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2"/>
                                        </p:tgtEl>
                                        <p:attrNameLst>
                                          <p:attrName>style.visibility</p:attrName>
                                        </p:attrNameLst>
                                      </p:cBhvr>
                                      <p:to>
                                        <p:strVal val="visible"/>
                                      </p:to>
                                    </p:set>
                                    <p:animEffect transition="in" filter="fade">
                                      <p:cBhvr>
                                        <p:cTn id="12" dur="2000"/>
                                        <p:tgtEl>
                                          <p:spTgt spid="312"/>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313"/>
                                        </p:tgtEl>
                                        <p:attrNameLst>
                                          <p:attrName>style.visibility</p:attrName>
                                        </p:attrNameLst>
                                      </p:cBhvr>
                                      <p:to>
                                        <p:strVal val="visible"/>
                                      </p:to>
                                    </p:set>
                                    <p:anim calcmode="lin" valueType="num">
                                      <p:cBhvr additive="base">
                                        <p:cTn id="17" dur="500"/>
                                        <p:tgtEl>
                                          <p:spTgt spid="313"/>
                                        </p:tgtEl>
                                        <p:attrNameLst>
                                          <p:attrName>ppt_w</p:attrName>
                                        </p:attrNameLst>
                                      </p:cBhvr>
                                      <p:tavLst>
                                        <p:tav tm="0">
                                          <p:val>
                                            <p:strVal val="0"/>
                                          </p:val>
                                        </p:tav>
                                        <p:tav tm="100000">
                                          <p:val>
                                            <p:strVal val="#ppt_w"/>
                                          </p:val>
                                        </p:tav>
                                      </p:tavLst>
                                    </p:anim>
                                    <p:anim calcmode="lin" valueType="num">
                                      <p:cBhvr additive="base">
                                        <p:cTn id="18" dur="500"/>
                                        <p:tgtEl>
                                          <p:spTgt spid="31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C000"/>
              </a:buClr>
              <a:buSzPts val="4000"/>
              <a:buFont typeface="Comic Sans MS"/>
              <a:buNone/>
            </a:pPr>
            <a:r>
              <a:rPr lang="en-US" sz="4900" b="1" i="0" u="sng">
                <a:solidFill>
                  <a:srgbClr val="0070C0"/>
                </a:solidFill>
                <a:latin typeface="Amatic SC"/>
                <a:ea typeface="Amatic SC"/>
                <a:cs typeface="Amatic SC"/>
                <a:sym typeface="Amatic SC"/>
              </a:rPr>
              <a:t>Breakfast Club</a:t>
            </a:r>
            <a:endParaRPr sz="5300">
              <a:solidFill>
                <a:srgbClr val="0070C0"/>
              </a:solidFill>
              <a:latin typeface="Amatic SC"/>
              <a:ea typeface="Amatic SC"/>
              <a:cs typeface="Amatic SC"/>
              <a:sym typeface="Amatic SC"/>
            </a:endParaRPr>
          </a:p>
        </p:txBody>
      </p:sp>
      <p:sp>
        <p:nvSpPr>
          <p:cNvPr id="319" name="Google Shape;319;p2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4000"/>
              <a:buFont typeface="Amatic SC"/>
              <a:buChar char="•"/>
            </a:pPr>
            <a:r>
              <a:rPr lang="en-US" sz="4000" i="0" u="none">
                <a:solidFill>
                  <a:schemeClr val="dk1"/>
                </a:solidFill>
                <a:latin typeface="Amatic SC"/>
                <a:ea typeface="Amatic SC"/>
                <a:cs typeface="Amatic SC"/>
                <a:sym typeface="Amatic SC"/>
              </a:rPr>
              <a:t>Breakfast Club on site (register your interest with the School Office)</a:t>
            </a:r>
            <a:endParaRPr sz="4000">
              <a:latin typeface="Amatic SC"/>
              <a:ea typeface="Amatic SC"/>
              <a:cs typeface="Amatic SC"/>
              <a:sym typeface="Amatic SC"/>
            </a:endParaRPr>
          </a:p>
          <a:p>
            <a:pPr marL="342900" marR="0" lvl="0" indent="-342900" algn="l" rtl="0">
              <a:lnSpc>
                <a:spcPct val="100000"/>
              </a:lnSpc>
              <a:spcBef>
                <a:spcPts val="640"/>
              </a:spcBef>
              <a:spcAft>
                <a:spcPts val="0"/>
              </a:spcAft>
              <a:buClr>
                <a:schemeClr val="dk1"/>
              </a:buClr>
              <a:buSzPts val="3200"/>
              <a:buFont typeface="Arial"/>
              <a:buNone/>
            </a:pPr>
            <a:endParaRPr sz="3200" b="0" i="0" u="none">
              <a:solidFill>
                <a:schemeClr val="dk1"/>
              </a:solidFill>
              <a:latin typeface="Comic Sans MS"/>
              <a:ea typeface="Comic Sans MS"/>
              <a:cs typeface="Comic Sans MS"/>
              <a:sym typeface="Comic Sans MS"/>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Comic Sans MS"/>
              <a:ea typeface="Comic Sans MS"/>
              <a:cs typeface="Comic Sans MS"/>
              <a:sym typeface="Comic Sans MS"/>
            </a:endParaRPr>
          </a:p>
        </p:txBody>
      </p:sp>
      <p:pic>
        <p:nvPicPr>
          <p:cNvPr id="320" name="Google Shape;320;p23" descr="00223780"/>
          <p:cNvPicPr preferRelativeResize="0"/>
          <p:nvPr/>
        </p:nvPicPr>
        <p:blipFill rotWithShape="1">
          <a:blip r:embed="rId3">
            <a:alphaModFix/>
          </a:blip>
          <a:srcRect/>
          <a:stretch/>
        </p:blipFill>
        <p:spPr>
          <a:xfrm>
            <a:off x="4140200" y="4221162"/>
            <a:ext cx="2484437" cy="18923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4"/>
          <p:cNvSpPr txBox="1">
            <a:spLocks noGrp="1"/>
          </p:cNvSpPr>
          <p:nvPr>
            <p:ph type="title" idx="4294967295"/>
          </p:nvPr>
        </p:nvSpPr>
        <p:spPr>
          <a:xfrm>
            <a:off x="0" y="277812"/>
            <a:ext cx="8229600" cy="70326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C000"/>
              </a:buClr>
              <a:buSzPts val="4000"/>
              <a:buFont typeface="Comic Sans MS"/>
              <a:buNone/>
            </a:pPr>
            <a:r>
              <a:rPr lang="en-US" sz="4600" b="1" i="0" u="sng" strike="noStrike" cap="none">
                <a:solidFill>
                  <a:srgbClr val="0070C0"/>
                </a:solidFill>
                <a:latin typeface="Amatic SC"/>
                <a:ea typeface="Amatic SC"/>
                <a:cs typeface="Amatic SC"/>
                <a:sym typeface="Amatic SC"/>
              </a:rPr>
              <a:t>Contact numbers</a:t>
            </a:r>
            <a:endParaRPr sz="5000">
              <a:solidFill>
                <a:srgbClr val="0070C0"/>
              </a:solidFill>
              <a:latin typeface="Amatic SC"/>
              <a:ea typeface="Amatic SC"/>
              <a:cs typeface="Amatic SC"/>
              <a:sym typeface="Amatic SC"/>
            </a:endParaRPr>
          </a:p>
        </p:txBody>
      </p:sp>
      <p:sp>
        <p:nvSpPr>
          <p:cNvPr id="326" name="Google Shape;326;p24"/>
          <p:cNvSpPr txBox="1">
            <a:spLocks noGrp="1"/>
          </p:cNvSpPr>
          <p:nvPr>
            <p:ph type="body" idx="4294967295"/>
          </p:nvPr>
        </p:nvSpPr>
        <p:spPr>
          <a:xfrm>
            <a:off x="914400" y="1052512"/>
            <a:ext cx="8229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600"/>
              <a:buFont typeface="Comic Sans MS"/>
              <a:buChar char="•"/>
            </a:pPr>
            <a:r>
              <a:rPr lang="en-US" sz="3300" b="1" i="0" u="none">
                <a:solidFill>
                  <a:schemeClr val="dk1"/>
                </a:solidFill>
                <a:latin typeface="Amatic SC"/>
                <a:ea typeface="Amatic SC"/>
                <a:cs typeface="Amatic SC"/>
                <a:sym typeface="Amatic SC"/>
              </a:rPr>
              <a:t>It is vital that if you change any telephone numbers or address details that you inform your Key Worker and the Office.  </a:t>
            </a:r>
            <a:r>
              <a:rPr lang="en-US" sz="2600" b="1" i="0" u="none">
                <a:solidFill>
                  <a:schemeClr val="dk1"/>
                </a:solidFill>
                <a:latin typeface="Comic Sans MS"/>
                <a:ea typeface="Comic Sans MS"/>
                <a:cs typeface="Comic Sans MS"/>
                <a:sym typeface="Comic Sans MS"/>
              </a:rPr>
              <a:t> </a:t>
            </a:r>
            <a:endParaRPr/>
          </a:p>
        </p:txBody>
      </p:sp>
      <p:pic>
        <p:nvPicPr>
          <p:cNvPr id="327" name="Google Shape;327;p24" descr="ringing-phone-clip-art"/>
          <p:cNvPicPr preferRelativeResize="0"/>
          <p:nvPr/>
        </p:nvPicPr>
        <p:blipFill rotWithShape="1">
          <a:blip r:embed="rId3">
            <a:alphaModFix/>
          </a:blip>
          <a:srcRect/>
          <a:stretch/>
        </p:blipFill>
        <p:spPr>
          <a:xfrm>
            <a:off x="3348037" y="2420937"/>
            <a:ext cx="2374900" cy="23193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5"/>
                                        </p:tgtEl>
                                        <p:attrNameLst>
                                          <p:attrName>style.visibility</p:attrName>
                                        </p:attrNameLst>
                                      </p:cBhvr>
                                      <p:to>
                                        <p:strVal val="visible"/>
                                      </p:to>
                                    </p:set>
                                    <p:animEffect transition="in" filter="fade">
                                      <p:cBhvr>
                                        <p:cTn id="7" dur="600"/>
                                        <p:tgtEl>
                                          <p:spTgt spid="3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6">
                                            <p:txEl>
                                              <p:pRg st="0" end="0"/>
                                            </p:txEl>
                                          </p:spTgt>
                                        </p:tgtEl>
                                        <p:attrNameLst>
                                          <p:attrName>style.visibility</p:attrName>
                                        </p:attrNameLst>
                                      </p:cBhvr>
                                      <p:to>
                                        <p:strVal val="visible"/>
                                      </p:to>
                                    </p:set>
                                    <p:animEffect transition="in" filter="fade">
                                      <p:cBhvr>
                                        <p:cTn id="12" dur="500"/>
                                        <p:tgtEl>
                                          <p:spTgt spid="3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C000"/>
              </a:buClr>
              <a:buSzPts val="4400"/>
              <a:buFont typeface="Comic Sans MS"/>
              <a:buNone/>
            </a:pPr>
            <a:r>
              <a:rPr lang="en-US" sz="4900" b="1" i="0" u="sng">
                <a:solidFill>
                  <a:srgbClr val="0070C0"/>
                </a:solidFill>
                <a:latin typeface="Amatic SC"/>
                <a:ea typeface="Amatic SC"/>
                <a:cs typeface="Amatic SC"/>
                <a:sym typeface="Amatic SC"/>
              </a:rPr>
              <a:t>Parent/ Carer Conduct</a:t>
            </a:r>
            <a:endParaRPr sz="4900" b="1">
              <a:solidFill>
                <a:srgbClr val="0070C0"/>
              </a:solidFill>
              <a:latin typeface="Amatic SC"/>
              <a:ea typeface="Amatic SC"/>
              <a:cs typeface="Amatic SC"/>
              <a:sym typeface="Amatic SC"/>
            </a:endParaRPr>
          </a:p>
        </p:txBody>
      </p:sp>
      <p:sp>
        <p:nvSpPr>
          <p:cNvPr id="333" name="Google Shape;333;p25"/>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4000"/>
              <a:buFont typeface="Amatic SC"/>
              <a:buChar char="•"/>
            </a:pPr>
            <a:r>
              <a:rPr lang="en-US" sz="4000" i="0" u="none" dirty="0">
                <a:solidFill>
                  <a:schemeClr val="dk1"/>
                </a:solidFill>
                <a:latin typeface="Amatic SC"/>
                <a:ea typeface="Amatic SC"/>
                <a:cs typeface="Amatic SC"/>
                <a:sym typeface="Amatic SC"/>
              </a:rPr>
              <a:t>If you have an issue that you wish to discuss then please inform your child’s teacher immediately so that the appropriate support and actions can be taken.   A meeting will be set up within</a:t>
            </a:r>
            <a:r>
              <a:rPr lang="en-US" sz="4000" dirty="0">
                <a:latin typeface="Amatic SC"/>
                <a:ea typeface="Amatic SC"/>
                <a:cs typeface="Amatic SC"/>
                <a:sym typeface="Amatic SC"/>
              </a:rPr>
              <a:t> 48 hours</a:t>
            </a:r>
            <a:endParaRPr sz="4000" dirty="0">
              <a:latin typeface="Amatic SC"/>
              <a:ea typeface="Amatic SC"/>
              <a:cs typeface="Amatic SC"/>
              <a:sym typeface="Amatic SC"/>
            </a:endParaRPr>
          </a:p>
          <a:p>
            <a:pPr marL="342900" marR="0" lvl="0" indent="-342900" algn="l" rtl="0">
              <a:lnSpc>
                <a:spcPct val="100000"/>
              </a:lnSpc>
              <a:spcBef>
                <a:spcPts val="640"/>
              </a:spcBef>
              <a:spcAft>
                <a:spcPts val="0"/>
              </a:spcAft>
              <a:buClr>
                <a:schemeClr val="dk1"/>
              </a:buClr>
              <a:buSzPts val="3200"/>
              <a:buFont typeface="Comic Sans MS"/>
              <a:buChar char="•"/>
            </a:pPr>
            <a:r>
              <a:rPr lang="en-US" sz="4000" i="0" u="none" dirty="0">
                <a:solidFill>
                  <a:schemeClr val="dk1"/>
                </a:solidFill>
                <a:latin typeface="Amatic SC"/>
                <a:ea typeface="Amatic SC"/>
                <a:cs typeface="Amatic SC"/>
                <a:sym typeface="Amatic SC"/>
              </a:rPr>
              <a:t>Please do not discuss issues regarding other children on the playground.</a:t>
            </a:r>
            <a:r>
              <a:rPr lang="en-US" sz="3200" b="0" i="0" u="none" dirty="0">
                <a:solidFill>
                  <a:schemeClr val="dk1"/>
                </a:solidFill>
                <a:latin typeface="Comic Sans MS"/>
                <a:ea typeface="Comic Sans MS"/>
                <a:cs typeface="Comic Sans MS"/>
                <a:sym typeface="Comic Sans MS"/>
              </a:rPr>
              <a:t> </a:t>
            </a:r>
            <a:endParaRPr dirty="0"/>
          </a:p>
          <a:p>
            <a:pPr marL="342900" marR="0" lvl="0" indent="-139700" algn="l" rtl="0">
              <a:lnSpc>
                <a:spcPct val="100000"/>
              </a:lnSpc>
              <a:spcBef>
                <a:spcPts val="640"/>
              </a:spcBef>
              <a:spcAft>
                <a:spcPts val="0"/>
              </a:spcAft>
              <a:buClr>
                <a:schemeClr val="dk1"/>
              </a:buClr>
              <a:buSzPts val="3200"/>
              <a:buFont typeface="Arial"/>
              <a:buNone/>
            </a:pPr>
            <a:endParaRPr sz="3200" b="0" i="0" u="none" dirty="0">
              <a:solidFill>
                <a:schemeClr val="dk1"/>
              </a:solidFill>
              <a:latin typeface="Comic Sans MS"/>
              <a:ea typeface="Comic Sans MS"/>
              <a:cs typeface="Comic Sans MS"/>
              <a:sym typeface="Comic Sans M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9"/>
          <p:cNvSpPr/>
          <p:nvPr/>
        </p:nvSpPr>
        <p:spPr>
          <a:xfrm>
            <a:off x="2037525" y="188351"/>
            <a:ext cx="5222700" cy="891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0070C0"/>
                </a:solidFill>
                <a:latin typeface="Amatic SC"/>
                <a:ea typeface="Amatic SC"/>
                <a:cs typeface="Amatic SC"/>
                <a:sym typeface="Amatic SC"/>
              </a:rPr>
              <a:t>Let’s Talk Toilet!</a:t>
            </a:r>
            <a:endParaRPr sz="4400" b="1" i="0" u="none" strike="noStrike" cap="none">
              <a:solidFill>
                <a:srgbClr val="0070C0"/>
              </a:solidFill>
              <a:latin typeface="Amatic SC"/>
              <a:ea typeface="Amatic SC"/>
              <a:cs typeface="Amatic SC"/>
              <a:sym typeface="Amatic SC"/>
            </a:endParaRPr>
          </a:p>
        </p:txBody>
      </p:sp>
      <p:pic>
        <p:nvPicPr>
          <p:cNvPr id="339" name="Google Shape;339;p49" descr="16,897 Cartoon toilet Vectors - Free &amp;amp; Royalty-free Cartoon toilet Vector  Images | Depositphotos®"/>
          <p:cNvPicPr preferRelativeResize="0"/>
          <p:nvPr/>
        </p:nvPicPr>
        <p:blipFill rotWithShape="1">
          <a:blip r:embed="rId3">
            <a:alphaModFix/>
          </a:blip>
          <a:srcRect/>
          <a:stretch/>
        </p:blipFill>
        <p:spPr>
          <a:xfrm flipH="1">
            <a:off x="7260323" y="188360"/>
            <a:ext cx="1725899" cy="2213475"/>
          </a:xfrm>
          <a:prstGeom prst="rect">
            <a:avLst/>
          </a:prstGeom>
          <a:noFill/>
          <a:ln>
            <a:noFill/>
          </a:ln>
        </p:spPr>
      </p:pic>
      <p:sp>
        <p:nvSpPr>
          <p:cNvPr id="340" name="Google Shape;340;p49"/>
          <p:cNvSpPr txBox="1"/>
          <p:nvPr/>
        </p:nvSpPr>
        <p:spPr>
          <a:xfrm>
            <a:off x="89770" y="1080321"/>
            <a:ext cx="5650500" cy="144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Amatic SC"/>
                <a:ea typeface="Amatic SC"/>
                <a:cs typeface="Amatic SC"/>
                <a:sym typeface="Amatic SC"/>
              </a:rPr>
              <a:t>To meet your child’s developmental needs it is expected that all children are fully toilet trained by the time they start school.  If your child isn’t, then you have the whole Summer holiday to get that sorted!</a:t>
            </a:r>
            <a:endParaRPr sz="2200" b="1" i="0" u="none" strike="noStrike" cap="none">
              <a:solidFill>
                <a:srgbClr val="000000"/>
              </a:solidFill>
              <a:latin typeface="Amatic SC"/>
              <a:ea typeface="Amatic SC"/>
              <a:cs typeface="Amatic SC"/>
              <a:sym typeface="Amatic SC"/>
            </a:endParaRPr>
          </a:p>
        </p:txBody>
      </p:sp>
      <p:sp>
        <p:nvSpPr>
          <p:cNvPr id="341" name="Google Shape;341;p49"/>
          <p:cNvSpPr txBox="1"/>
          <p:nvPr/>
        </p:nvSpPr>
        <p:spPr>
          <a:xfrm>
            <a:off x="4348051" y="2498800"/>
            <a:ext cx="4693500" cy="2401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Amatic SC"/>
                <a:ea typeface="Amatic SC"/>
                <a:cs typeface="Amatic SC"/>
                <a:sym typeface="Amatic SC"/>
              </a:rPr>
              <a:t>Here’s what we assess your child on with regard to your child’s toileting;</a:t>
            </a:r>
            <a:endParaRPr sz="2200" b="0" i="0" u="none" strike="noStrike" cap="none">
              <a:solidFill>
                <a:srgbClr val="000000"/>
              </a:solidFill>
              <a:latin typeface="Amatic SC"/>
              <a:ea typeface="Amatic SC"/>
              <a:cs typeface="Amatic SC"/>
              <a:sym typeface="Amatic SC"/>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matic SC"/>
              <a:ea typeface="Amatic SC"/>
              <a:cs typeface="Amatic SC"/>
              <a:sym typeface="Amatic SC"/>
            </a:endParaRPr>
          </a:p>
          <a:p>
            <a:pPr marL="0" marR="0" lvl="0" indent="0" algn="l" rtl="0">
              <a:lnSpc>
                <a:spcPct val="100000"/>
              </a:lnSpc>
              <a:spcBef>
                <a:spcPts val="0"/>
              </a:spcBef>
              <a:spcAft>
                <a:spcPts val="0"/>
              </a:spcAft>
              <a:buClr>
                <a:srgbClr val="000000"/>
              </a:buClr>
              <a:buSzPts val="2200"/>
              <a:buFont typeface="Arial"/>
              <a:buNone/>
            </a:pPr>
            <a:r>
              <a:rPr lang="en-US" sz="2200" b="1" i="0" u="sng" strike="noStrike" cap="none">
                <a:solidFill>
                  <a:srgbClr val="000000"/>
                </a:solidFill>
                <a:latin typeface="Amatic SC"/>
                <a:ea typeface="Amatic SC"/>
                <a:cs typeface="Amatic SC"/>
                <a:sym typeface="Amatic SC"/>
              </a:rPr>
              <a:t>Range 5 - F1</a:t>
            </a:r>
            <a:r>
              <a:rPr lang="en-US" sz="2200" b="0" i="0" u="none" strike="noStrike" cap="none">
                <a:solidFill>
                  <a:srgbClr val="000000"/>
                </a:solidFill>
                <a:latin typeface="Amatic SC"/>
                <a:ea typeface="Amatic SC"/>
                <a:cs typeface="Amatic SC"/>
                <a:sym typeface="Amatic SC"/>
              </a:rPr>
              <a:t> - </a:t>
            </a:r>
            <a:r>
              <a:rPr lang="en-US" sz="2200" b="0" i="1" u="none" strike="noStrike" cap="none">
                <a:solidFill>
                  <a:srgbClr val="000000"/>
                </a:solidFill>
                <a:latin typeface="Amatic SC"/>
                <a:ea typeface="Amatic SC"/>
                <a:cs typeface="Amatic SC"/>
                <a:sym typeface="Amatic SC"/>
              </a:rPr>
              <a:t>“Working towards a constant daily 			pattern in relation to … toileting …”</a:t>
            </a:r>
            <a:endParaRPr sz="2200" b="0" i="0" u="none" strike="noStrike" cap="none">
              <a:solidFill>
                <a:srgbClr val="000000"/>
              </a:solidFill>
              <a:latin typeface="Amatic SC"/>
              <a:ea typeface="Amatic SC"/>
              <a:cs typeface="Amatic SC"/>
              <a:sym typeface="Amatic SC"/>
            </a:endParaRPr>
          </a:p>
          <a:p>
            <a:pPr marL="0" marR="0" lvl="0" indent="0" algn="l" rtl="0">
              <a:lnSpc>
                <a:spcPct val="100000"/>
              </a:lnSpc>
              <a:spcBef>
                <a:spcPts val="0"/>
              </a:spcBef>
              <a:spcAft>
                <a:spcPts val="0"/>
              </a:spcAft>
              <a:buClr>
                <a:srgbClr val="000000"/>
              </a:buClr>
              <a:buSzPts val="2200"/>
              <a:buFont typeface="Arial"/>
              <a:buNone/>
            </a:pPr>
            <a:endParaRPr sz="2200" b="0" i="1" u="none" strike="noStrike" cap="none">
              <a:solidFill>
                <a:srgbClr val="000000"/>
              </a:solidFill>
              <a:latin typeface="Amatic SC"/>
              <a:ea typeface="Amatic SC"/>
              <a:cs typeface="Amatic SC"/>
              <a:sym typeface="Amatic SC"/>
            </a:endParaRPr>
          </a:p>
          <a:p>
            <a:pPr marL="0" marR="0" lvl="0" indent="0" algn="l" rtl="0">
              <a:lnSpc>
                <a:spcPct val="100000"/>
              </a:lnSpc>
              <a:spcBef>
                <a:spcPts val="0"/>
              </a:spcBef>
              <a:spcAft>
                <a:spcPts val="0"/>
              </a:spcAft>
              <a:buClr>
                <a:srgbClr val="000000"/>
              </a:buClr>
              <a:buSzPts val="2200"/>
              <a:buFont typeface="Arial"/>
              <a:buNone/>
            </a:pPr>
            <a:r>
              <a:rPr lang="en-US" sz="2200" b="1" i="0" u="sng" strike="noStrike" cap="none">
                <a:solidFill>
                  <a:srgbClr val="000000"/>
                </a:solidFill>
                <a:latin typeface="Amatic SC"/>
                <a:ea typeface="Amatic SC"/>
                <a:cs typeface="Amatic SC"/>
                <a:sym typeface="Amatic SC"/>
              </a:rPr>
              <a:t>Range 6 - F2</a:t>
            </a:r>
            <a:r>
              <a:rPr lang="en-US" sz="2200" b="0" i="0" u="none" strike="noStrike" cap="none">
                <a:solidFill>
                  <a:srgbClr val="000000"/>
                </a:solidFill>
                <a:latin typeface="Amatic SC"/>
                <a:ea typeface="Amatic SC"/>
                <a:cs typeface="Amatic SC"/>
                <a:sym typeface="Amatic SC"/>
              </a:rPr>
              <a:t> - </a:t>
            </a:r>
            <a:r>
              <a:rPr lang="en-US" sz="2200" b="0" i="1" u="none" strike="noStrike" cap="none">
                <a:solidFill>
                  <a:srgbClr val="000000"/>
                </a:solidFill>
                <a:latin typeface="Amatic SC"/>
                <a:ea typeface="Amatic SC"/>
                <a:cs typeface="Amatic SC"/>
                <a:sym typeface="Amatic SC"/>
              </a:rPr>
              <a:t>“Usually dry and clean during the day.”</a:t>
            </a:r>
            <a:endParaRPr sz="2200" b="0" i="0" u="none" strike="noStrike" cap="none">
              <a:solidFill>
                <a:srgbClr val="000000"/>
              </a:solidFill>
              <a:latin typeface="Amatic SC"/>
              <a:ea typeface="Amatic SC"/>
              <a:cs typeface="Amatic SC"/>
              <a:sym typeface="Amatic SC"/>
            </a:endParaRPr>
          </a:p>
        </p:txBody>
      </p:sp>
      <p:sp>
        <p:nvSpPr>
          <p:cNvPr id="342" name="Google Shape;342;p49"/>
          <p:cNvSpPr txBox="1"/>
          <p:nvPr/>
        </p:nvSpPr>
        <p:spPr>
          <a:xfrm>
            <a:off x="4348051" y="5280145"/>
            <a:ext cx="45432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matic SC"/>
                <a:ea typeface="Amatic SC"/>
                <a:cs typeface="Amatic SC"/>
                <a:sym typeface="Amatic SC"/>
              </a:rPr>
              <a:t>Please note the words </a:t>
            </a:r>
            <a:r>
              <a:rPr lang="en-US" sz="2000" b="1" i="1" u="none" strike="noStrike" cap="none">
                <a:solidFill>
                  <a:srgbClr val="000000"/>
                </a:solidFill>
                <a:latin typeface="Amatic SC"/>
                <a:ea typeface="Amatic SC"/>
                <a:cs typeface="Amatic SC"/>
                <a:sym typeface="Amatic SC"/>
              </a:rPr>
              <a:t>“working towards”</a:t>
            </a:r>
            <a:r>
              <a:rPr lang="en-US" sz="2000" b="1" i="0" u="none" strike="noStrike" cap="none">
                <a:solidFill>
                  <a:srgbClr val="000000"/>
                </a:solidFill>
                <a:latin typeface="Amatic SC"/>
                <a:ea typeface="Amatic SC"/>
                <a:cs typeface="Amatic SC"/>
                <a:sym typeface="Amatic SC"/>
              </a:rPr>
              <a:t> and </a:t>
            </a:r>
            <a:r>
              <a:rPr lang="en-US" sz="2000" b="1" i="1" u="none" strike="noStrike" cap="none">
                <a:solidFill>
                  <a:srgbClr val="000000"/>
                </a:solidFill>
                <a:latin typeface="Amatic SC"/>
                <a:ea typeface="Amatic SC"/>
                <a:cs typeface="Amatic SC"/>
                <a:sym typeface="Amatic SC"/>
              </a:rPr>
              <a:t>“usually”</a:t>
            </a:r>
            <a:r>
              <a:rPr lang="en-US" sz="2000" b="1" i="0" u="none" strike="noStrike" cap="none">
                <a:solidFill>
                  <a:srgbClr val="000000"/>
                </a:solidFill>
                <a:latin typeface="Amatic SC"/>
                <a:ea typeface="Amatic SC"/>
                <a:cs typeface="Amatic SC"/>
                <a:sym typeface="Amatic SC"/>
              </a:rPr>
              <a:t>, it is not uncommon for your child to have accidents so don’t worry!  We’re good at supporting them to change </a:t>
            </a:r>
            <a:r>
              <a:rPr lang="en-US" sz="2000" b="1" i="0" u="sng" strike="noStrike" cap="none">
                <a:solidFill>
                  <a:srgbClr val="000000"/>
                </a:solidFill>
                <a:latin typeface="Amatic SC"/>
                <a:ea typeface="Amatic SC"/>
                <a:cs typeface="Amatic SC"/>
                <a:sym typeface="Amatic SC"/>
              </a:rPr>
              <a:t>themselves</a:t>
            </a:r>
            <a:r>
              <a:rPr lang="en-US" sz="2000" b="1" i="0" u="none" strike="noStrike" cap="none">
                <a:solidFill>
                  <a:srgbClr val="000000"/>
                </a:solidFill>
                <a:latin typeface="Amatic SC"/>
                <a:ea typeface="Amatic SC"/>
                <a:cs typeface="Amatic SC"/>
                <a:sym typeface="Amatic SC"/>
              </a:rPr>
              <a:t> and meet their </a:t>
            </a:r>
            <a:r>
              <a:rPr lang="en-US" sz="2000" b="1" i="0" u="sng" strike="noStrike" cap="none">
                <a:solidFill>
                  <a:srgbClr val="000000"/>
                </a:solidFill>
                <a:latin typeface="Amatic SC"/>
                <a:ea typeface="Amatic SC"/>
                <a:cs typeface="Amatic SC"/>
                <a:sym typeface="Amatic SC"/>
              </a:rPr>
              <a:t>own</a:t>
            </a:r>
            <a:r>
              <a:rPr lang="en-US" sz="2000" b="1" i="0" u="none" strike="noStrike" cap="none">
                <a:solidFill>
                  <a:srgbClr val="000000"/>
                </a:solidFill>
                <a:latin typeface="Amatic SC"/>
                <a:ea typeface="Amatic SC"/>
                <a:cs typeface="Amatic SC"/>
                <a:sym typeface="Amatic SC"/>
              </a:rPr>
              <a:t> personal hygiene needs.</a:t>
            </a:r>
            <a:endParaRPr sz="2000" b="1" i="1" u="none" strike="noStrike" cap="none">
              <a:solidFill>
                <a:srgbClr val="000000"/>
              </a:solidFill>
              <a:latin typeface="Amatic SC"/>
              <a:ea typeface="Amatic SC"/>
              <a:cs typeface="Amatic SC"/>
              <a:sym typeface="Amatic SC"/>
            </a:endParaRPr>
          </a:p>
        </p:txBody>
      </p:sp>
      <p:sp>
        <p:nvSpPr>
          <p:cNvPr id="343" name="Google Shape;343;p49"/>
          <p:cNvSpPr/>
          <p:nvPr/>
        </p:nvSpPr>
        <p:spPr>
          <a:xfrm>
            <a:off x="0" y="3064500"/>
            <a:ext cx="4423200" cy="3793500"/>
          </a:xfrm>
          <a:prstGeom prst="star32">
            <a:avLst>
              <a:gd name="adj" fmla="val 37500"/>
            </a:avLst>
          </a:prstGeom>
          <a:solidFill>
            <a:srgbClr val="FFFF00"/>
          </a:solidFill>
          <a:ln w="25400" cap="flat" cmpd="sng">
            <a:solidFill>
              <a:srgbClr val="FF363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chemeClr val="dk1"/>
                </a:solidFill>
                <a:latin typeface="Amatic SC"/>
                <a:ea typeface="Amatic SC"/>
                <a:cs typeface="Amatic SC"/>
                <a:sym typeface="Amatic SC"/>
              </a:rPr>
              <a:t>If your child has a medical condition regarding toileting please contact the office and provide the necessary paperwork so we can put a </a:t>
            </a:r>
            <a:r>
              <a:rPr lang="en-US" sz="2200" b="1" i="1" u="none" strike="noStrike" cap="none">
                <a:solidFill>
                  <a:schemeClr val="dk1"/>
                </a:solidFill>
                <a:latin typeface="Amatic SC"/>
                <a:ea typeface="Amatic SC"/>
                <a:cs typeface="Amatic SC"/>
                <a:sym typeface="Amatic SC"/>
              </a:rPr>
              <a:t>Intimate Care Plan</a:t>
            </a:r>
            <a:r>
              <a:rPr lang="en-US" sz="2200" b="1" i="0" u="none" strike="noStrike" cap="none">
                <a:solidFill>
                  <a:schemeClr val="dk1"/>
                </a:solidFill>
                <a:latin typeface="Amatic SC"/>
                <a:ea typeface="Amatic SC"/>
                <a:cs typeface="Amatic SC"/>
                <a:sym typeface="Amatic SC"/>
              </a:rPr>
              <a:t> in place for them!</a:t>
            </a:r>
            <a:endParaRPr sz="2200" b="1" i="0" u="none" strike="noStrike" cap="none">
              <a:solidFill>
                <a:srgbClr val="000000"/>
              </a:solidFill>
              <a:latin typeface="Amatic SC"/>
              <a:ea typeface="Amatic SC"/>
              <a:cs typeface="Amatic SC"/>
              <a:sym typeface="Amatic S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40"/>
                                        </p:tgtEl>
                                        <p:attrNameLst>
                                          <p:attrName>style.visibility</p:attrName>
                                        </p:attrNameLst>
                                      </p:cBhvr>
                                      <p:to>
                                        <p:strVal val="visible"/>
                                      </p:to>
                                    </p:set>
                                    <p:anim calcmode="lin" valueType="num">
                                      <p:cBhvr additive="base">
                                        <p:cTn id="7" dur="500"/>
                                        <p:tgtEl>
                                          <p:spTgt spid="340"/>
                                        </p:tgtEl>
                                        <p:attrNameLst>
                                          <p:attrName>ppt_w</p:attrName>
                                        </p:attrNameLst>
                                      </p:cBhvr>
                                      <p:tavLst>
                                        <p:tav tm="0">
                                          <p:val>
                                            <p:strVal val="0"/>
                                          </p:val>
                                        </p:tav>
                                        <p:tav tm="100000">
                                          <p:val>
                                            <p:strVal val="#ppt_w"/>
                                          </p:val>
                                        </p:tav>
                                      </p:tavLst>
                                    </p:anim>
                                    <p:anim calcmode="lin" valueType="num">
                                      <p:cBhvr additive="base">
                                        <p:cTn id="8" dur="500"/>
                                        <p:tgtEl>
                                          <p:spTgt spid="340"/>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41"/>
                                        </p:tgtEl>
                                        <p:attrNameLst>
                                          <p:attrName>style.visibility</p:attrName>
                                        </p:attrNameLst>
                                      </p:cBhvr>
                                      <p:to>
                                        <p:strVal val="visible"/>
                                      </p:to>
                                    </p:set>
                                    <p:anim calcmode="lin" valueType="num">
                                      <p:cBhvr additive="base">
                                        <p:cTn id="13" dur="500"/>
                                        <p:tgtEl>
                                          <p:spTgt spid="341"/>
                                        </p:tgtEl>
                                        <p:attrNameLst>
                                          <p:attrName>ppt_w</p:attrName>
                                        </p:attrNameLst>
                                      </p:cBhvr>
                                      <p:tavLst>
                                        <p:tav tm="0">
                                          <p:val>
                                            <p:strVal val="0"/>
                                          </p:val>
                                        </p:tav>
                                        <p:tav tm="100000">
                                          <p:val>
                                            <p:strVal val="#ppt_w"/>
                                          </p:val>
                                        </p:tav>
                                      </p:tavLst>
                                    </p:anim>
                                    <p:anim calcmode="lin" valueType="num">
                                      <p:cBhvr additive="base">
                                        <p:cTn id="14" dur="500"/>
                                        <p:tgtEl>
                                          <p:spTgt spid="341"/>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42"/>
                                        </p:tgtEl>
                                        <p:attrNameLst>
                                          <p:attrName>style.visibility</p:attrName>
                                        </p:attrNameLst>
                                      </p:cBhvr>
                                      <p:to>
                                        <p:strVal val="visible"/>
                                      </p:to>
                                    </p:set>
                                    <p:anim calcmode="lin" valueType="num">
                                      <p:cBhvr additive="base">
                                        <p:cTn id="19" dur="500"/>
                                        <p:tgtEl>
                                          <p:spTgt spid="342"/>
                                        </p:tgtEl>
                                        <p:attrNameLst>
                                          <p:attrName>ppt_w</p:attrName>
                                        </p:attrNameLst>
                                      </p:cBhvr>
                                      <p:tavLst>
                                        <p:tav tm="0">
                                          <p:val>
                                            <p:strVal val="0"/>
                                          </p:val>
                                        </p:tav>
                                        <p:tav tm="100000">
                                          <p:val>
                                            <p:strVal val="#ppt_w"/>
                                          </p:val>
                                        </p:tav>
                                      </p:tavLst>
                                    </p:anim>
                                    <p:anim calcmode="lin" valueType="num">
                                      <p:cBhvr additive="base">
                                        <p:cTn id="20" dur="500"/>
                                        <p:tgtEl>
                                          <p:spTgt spid="342"/>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43"/>
                                        </p:tgtEl>
                                        <p:attrNameLst>
                                          <p:attrName>style.visibility</p:attrName>
                                        </p:attrNameLst>
                                      </p:cBhvr>
                                      <p:to>
                                        <p:strVal val="visible"/>
                                      </p:to>
                                    </p:set>
                                    <p:animEffect transition="in" filter="fade">
                                      <p:cBhvr>
                                        <p:cTn id="25" dur="2000"/>
                                        <p:tgtEl>
                                          <p:spTgt spid="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0"/>
          <p:cNvSpPr/>
          <p:nvPr/>
        </p:nvSpPr>
        <p:spPr>
          <a:xfrm>
            <a:off x="351692" y="379828"/>
            <a:ext cx="8426548" cy="146061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500"/>
              <a:buFont typeface="Arial"/>
              <a:buNone/>
            </a:pPr>
            <a:r>
              <a:rPr lang="en-US" sz="4500" b="1" i="0" u="none" strike="noStrike" cap="none">
                <a:solidFill>
                  <a:srgbClr val="0070C0"/>
                </a:solidFill>
                <a:latin typeface="Amatic SC"/>
                <a:ea typeface="Amatic SC"/>
                <a:cs typeface="Amatic SC"/>
                <a:sym typeface="Amatic SC"/>
              </a:rPr>
              <a:t>Setting your child up for success!</a:t>
            </a:r>
            <a:endParaRPr sz="4500" b="1" i="0" u="none" strike="noStrike" cap="none">
              <a:solidFill>
                <a:srgbClr val="0070C0"/>
              </a:solidFill>
              <a:latin typeface="Amatic SC"/>
              <a:ea typeface="Amatic SC"/>
              <a:cs typeface="Amatic SC"/>
              <a:sym typeface="Amatic SC"/>
            </a:endParaRPr>
          </a:p>
        </p:txBody>
      </p:sp>
      <p:sp>
        <p:nvSpPr>
          <p:cNvPr id="349" name="Google Shape;349;p50"/>
          <p:cNvSpPr/>
          <p:nvPr/>
        </p:nvSpPr>
        <p:spPr>
          <a:xfrm rot="-364627">
            <a:off x="366113" y="1463971"/>
            <a:ext cx="2314670" cy="2660486"/>
          </a:xfrm>
          <a:prstGeom prst="star32">
            <a:avLst>
              <a:gd name="adj" fmla="val 37500"/>
            </a:avLst>
          </a:prstGeom>
          <a:solidFill>
            <a:srgbClr val="FFFF66"/>
          </a:solidFill>
          <a:ln w="25400" cap="flat" cmpd="sng">
            <a:solidFill>
              <a:srgbClr val="FF363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Amatic SC"/>
                <a:ea typeface="Amatic SC"/>
                <a:cs typeface="Amatic SC"/>
                <a:sym typeface="Amatic SC"/>
              </a:rPr>
              <a:t>Label </a:t>
            </a:r>
            <a:r>
              <a:rPr lang="en-US" sz="2200" b="1" i="0" u="sng" strike="noStrike" cap="none">
                <a:solidFill>
                  <a:schemeClr val="dk1"/>
                </a:solidFill>
                <a:latin typeface="Amatic SC"/>
                <a:ea typeface="Amatic SC"/>
                <a:cs typeface="Amatic SC"/>
                <a:sym typeface="Amatic SC"/>
              </a:rPr>
              <a:t>EVERYTHING</a:t>
            </a:r>
            <a:r>
              <a:rPr lang="en-US" sz="2200" b="0" i="0" u="none" strike="noStrike" cap="none">
                <a:solidFill>
                  <a:schemeClr val="dk1"/>
                </a:solidFill>
                <a:latin typeface="Amatic SC"/>
                <a:ea typeface="Amatic SC"/>
                <a:cs typeface="Amatic SC"/>
                <a:sym typeface="Amatic SC"/>
              </a:rPr>
              <a:t> with your child’s name.</a:t>
            </a:r>
            <a:r>
              <a:rPr lang="en-US" sz="12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50" name="Google Shape;350;p50"/>
          <p:cNvSpPr/>
          <p:nvPr/>
        </p:nvSpPr>
        <p:spPr>
          <a:xfrm>
            <a:off x="3059529" y="2075194"/>
            <a:ext cx="2874300" cy="2707500"/>
          </a:xfrm>
          <a:prstGeom prst="star32">
            <a:avLst>
              <a:gd name="adj" fmla="val 37500"/>
            </a:avLst>
          </a:prstGeom>
          <a:solidFill>
            <a:srgbClr val="FFFF66"/>
          </a:solidFill>
          <a:ln w="25400" cap="flat" cmpd="sng">
            <a:solidFill>
              <a:srgbClr val="FF363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b="1" i="0" u="sng" strike="noStrike" cap="none">
                <a:solidFill>
                  <a:schemeClr val="dk1"/>
                </a:solidFill>
                <a:latin typeface="Amatic SC"/>
                <a:ea typeface="Amatic SC"/>
                <a:cs typeface="Amatic SC"/>
                <a:sym typeface="Amatic SC"/>
              </a:rPr>
              <a:t>NO SHOE LACES</a:t>
            </a:r>
            <a:endParaRPr sz="2100" b="0" i="0" u="none" strike="noStrike" cap="none">
              <a:solidFill>
                <a:srgbClr val="000000"/>
              </a:solidFill>
              <a:latin typeface="Amatic SC"/>
              <a:ea typeface="Amatic SC"/>
              <a:cs typeface="Amatic SC"/>
              <a:sym typeface="Amatic SC"/>
            </a:endParaRPr>
          </a:p>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a:solidFill>
                  <a:schemeClr val="dk1"/>
                </a:solidFill>
                <a:latin typeface="Amatic SC"/>
                <a:ea typeface="Amatic SC"/>
                <a:cs typeface="Amatic SC"/>
                <a:sym typeface="Amatic SC"/>
              </a:rPr>
              <a:t>Your child will be assessed on their independence skills</a:t>
            </a:r>
            <a:endParaRPr sz="2100" b="0" i="0" u="none" strike="noStrike" cap="none">
              <a:solidFill>
                <a:srgbClr val="000000"/>
              </a:solidFill>
              <a:latin typeface="Amatic SC"/>
              <a:ea typeface="Amatic SC"/>
              <a:cs typeface="Amatic SC"/>
              <a:sym typeface="Amatic SC"/>
            </a:endParaRPr>
          </a:p>
        </p:txBody>
      </p:sp>
      <p:sp>
        <p:nvSpPr>
          <p:cNvPr id="351" name="Google Shape;351;p50"/>
          <p:cNvSpPr/>
          <p:nvPr/>
        </p:nvSpPr>
        <p:spPr>
          <a:xfrm rot="814314">
            <a:off x="6458164" y="1344577"/>
            <a:ext cx="2314670" cy="2660486"/>
          </a:xfrm>
          <a:prstGeom prst="star32">
            <a:avLst>
              <a:gd name="adj" fmla="val 37500"/>
            </a:avLst>
          </a:prstGeom>
          <a:solidFill>
            <a:srgbClr val="FFFF66"/>
          </a:solidFill>
          <a:ln w="25400" cap="flat" cmpd="sng">
            <a:solidFill>
              <a:srgbClr val="FF363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Amatic SC"/>
                <a:ea typeface="Amatic SC"/>
                <a:cs typeface="Amatic SC"/>
                <a:sym typeface="Amatic SC"/>
              </a:rPr>
              <a:t>Buy a uniform that’s a little bit bigger for your child.</a:t>
            </a:r>
            <a:endParaRPr sz="2100" b="0" i="0" u="none" strike="noStrike" cap="none">
              <a:solidFill>
                <a:srgbClr val="000000"/>
              </a:solidFill>
              <a:latin typeface="Amatic SC"/>
              <a:ea typeface="Amatic SC"/>
              <a:cs typeface="Amatic SC"/>
              <a:sym typeface="Amatic SC"/>
            </a:endParaRPr>
          </a:p>
        </p:txBody>
      </p:sp>
      <p:sp>
        <p:nvSpPr>
          <p:cNvPr id="352" name="Google Shape;352;p50"/>
          <p:cNvSpPr/>
          <p:nvPr/>
        </p:nvSpPr>
        <p:spPr>
          <a:xfrm rot="-364627">
            <a:off x="765638" y="4026537"/>
            <a:ext cx="2314670" cy="2660486"/>
          </a:xfrm>
          <a:prstGeom prst="star32">
            <a:avLst>
              <a:gd name="adj" fmla="val 37500"/>
            </a:avLst>
          </a:prstGeom>
          <a:solidFill>
            <a:srgbClr val="FFFF66"/>
          </a:solidFill>
          <a:ln w="25400" cap="flat" cmpd="sng">
            <a:solidFill>
              <a:srgbClr val="FF363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Amatic SC"/>
                <a:ea typeface="Amatic SC"/>
                <a:cs typeface="Amatic SC"/>
                <a:sym typeface="Amatic SC"/>
              </a:rPr>
              <a:t>Encourage your child to leave all their toys at home.</a:t>
            </a:r>
            <a:endParaRPr sz="2100" b="0" i="0" u="none" strike="noStrike" cap="none">
              <a:solidFill>
                <a:srgbClr val="000000"/>
              </a:solidFill>
              <a:latin typeface="Amatic SC"/>
              <a:ea typeface="Amatic SC"/>
              <a:cs typeface="Amatic SC"/>
              <a:sym typeface="Amatic SC"/>
            </a:endParaRPr>
          </a:p>
        </p:txBody>
      </p:sp>
      <p:sp>
        <p:nvSpPr>
          <p:cNvPr id="353" name="Google Shape;353;p50"/>
          <p:cNvSpPr/>
          <p:nvPr/>
        </p:nvSpPr>
        <p:spPr>
          <a:xfrm rot="814314">
            <a:off x="6226749" y="4058025"/>
            <a:ext cx="2732122" cy="2660486"/>
          </a:xfrm>
          <a:prstGeom prst="star32">
            <a:avLst>
              <a:gd name="adj" fmla="val 37500"/>
            </a:avLst>
          </a:prstGeom>
          <a:solidFill>
            <a:srgbClr val="FFFF66"/>
          </a:solidFill>
          <a:ln w="25400" cap="flat" cmpd="sng">
            <a:solidFill>
              <a:srgbClr val="FF363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n-US" sz="2100" b="0" i="0" u="none" strike="noStrike" cap="none">
                <a:solidFill>
                  <a:schemeClr val="dk1"/>
                </a:solidFill>
                <a:latin typeface="Amatic SC"/>
                <a:ea typeface="Amatic SC"/>
                <a:cs typeface="Amatic SC"/>
                <a:sym typeface="Amatic SC"/>
              </a:rPr>
              <a:t>Increase your child’s independence with dressing and zipping up coats.</a:t>
            </a:r>
            <a:endParaRPr sz="2100" b="0" i="0" u="none" strike="noStrike" cap="none">
              <a:solidFill>
                <a:srgbClr val="000000"/>
              </a:solidFill>
              <a:latin typeface="Amatic SC"/>
              <a:ea typeface="Amatic SC"/>
              <a:cs typeface="Amatic SC"/>
              <a:sym typeface="Amatic S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49"/>
                                        </p:tgtEl>
                                        <p:attrNameLst>
                                          <p:attrName>style.visibility</p:attrName>
                                        </p:attrNameLst>
                                      </p:cBhvr>
                                      <p:to>
                                        <p:strVal val="visible"/>
                                      </p:to>
                                    </p:set>
                                    <p:anim calcmode="lin" valueType="num">
                                      <p:cBhvr additive="base">
                                        <p:cTn id="7" dur="500"/>
                                        <p:tgtEl>
                                          <p:spTgt spid="349"/>
                                        </p:tgtEl>
                                        <p:attrNameLst>
                                          <p:attrName>ppt_w</p:attrName>
                                        </p:attrNameLst>
                                      </p:cBhvr>
                                      <p:tavLst>
                                        <p:tav tm="0">
                                          <p:val>
                                            <p:strVal val="0"/>
                                          </p:val>
                                        </p:tav>
                                        <p:tav tm="100000">
                                          <p:val>
                                            <p:strVal val="#ppt_w"/>
                                          </p:val>
                                        </p:tav>
                                      </p:tavLst>
                                    </p:anim>
                                    <p:anim calcmode="lin" valueType="num">
                                      <p:cBhvr additive="base">
                                        <p:cTn id="8" dur="500"/>
                                        <p:tgtEl>
                                          <p:spTgt spid="349"/>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51"/>
                                        </p:tgtEl>
                                        <p:attrNameLst>
                                          <p:attrName>style.visibility</p:attrName>
                                        </p:attrNameLst>
                                      </p:cBhvr>
                                      <p:to>
                                        <p:strVal val="visible"/>
                                      </p:to>
                                    </p:set>
                                    <p:anim calcmode="lin" valueType="num">
                                      <p:cBhvr additive="base">
                                        <p:cTn id="13" dur="500"/>
                                        <p:tgtEl>
                                          <p:spTgt spid="351"/>
                                        </p:tgtEl>
                                        <p:attrNameLst>
                                          <p:attrName>ppt_w</p:attrName>
                                        </p:attrNameLst>
                                      </p:cBhvr>
                                      <p:tavLst>
                                        <p:tav tm="0">
                                          <p:val>
                                            <p:strVal val="0"/>
                                          </p:val>
                                        </p:tav>
                                        <p:tav tm="100000">
                                          <p:val>
                                            <p:strVal val="#ppt_w"/>
                                          </p:val>
                                        </p:tav>
                                      </p:tavLst>
                                    </p:anim>
                                    <p:anim calcmode="lin" valueType="num">
                                      <p:cBhvr additive="base">
                                        <p:cTn id="14" dur="500"/>
                                        <p:tgtEl>
                                          <p:spTgt spid="351"/>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52"/>
                                        </p:tgtEl>
                                        <p:attrNameLst>
                                          <p:attrName>style.visibility</p:attrName>
                                        </p:attrNameLst>
                                      </p:cBhvr>
                                      <p:to>
                                        <p:strVal val="visible"/>
                                      </p:to>
                                    </p:set>
                                    <p:anim calcmode="lin" valueType="num">
                                      <p:cBhvr additive="base">
                                        <p:cTn id="19" dur="500"/>
                                        <p:tgtEl>
                                          <p:spTgt spid="352"/>
                                        </p:tgtEl>
                                        <p:attrNameLst>
                                          <p:attrName>ppt_w</p:attrName>
                                        </p:attrNameLst>
                                      </p:cBhvr>
                                      <p:tavLst>
                                        <p:tav tm="0">
                                          <p:val>
                                            <p:strVal val="0"/>
                                          </p:val>
                                        </p:tav>
                                        <p:tav tm="100000">
                                          <p:val>
                                            <p:strVal val="#ppt_w"/>
                                          </p:val>
                                        </p:tav>
                                      </p:tavLst>
                                    </p:anim>
                                    <p:anim calcmode="lin" valueType="num">
                                      <p:cBhvr additive="base">
                                        <p:cTn id="20" dur="500"/>
                                        <p:tgtEl>
                                          <p:spTgt spid="352"/>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53"/>
                                        </p:tgtEl>
                                        <p:attrNameLst>
                                          <p:attrName>style.visibility</p:attrName>
                                        </p:attrNameLst>
                                      </p:cBhvr>
                                      <p:to>
                                        <p:strVal val="visible"/>
                                      </p:to>
                                    </p:set>
                                    <p:anim calcmode="lin" valueType="num">
                                      <p:cBhvr additive="base">
                                        <p:cTn id="25" dur="500"/>
                                        <p:tgtEl>
                                          <p:spTgt spid="353"/>
                                        </p:tgtEl>
                                        <p:attrNameLst>
                                          <p:attrName>ppt_w</p:attrName>
                                        </p:attrNameLst>
                                      </p:cBhvr>
                                      <p:tavLst>
                                        <p:tav tm="0">
                                          <p:val>
                                            <p:strVal val="0"/>
                                          </p:val>
                                        </p:tav>
                                        <p:tav tm="100000">
                                          <p:val>
                                            <p:strVal val="#ppt_w"/>
                                          </p:val>
                                        </p:tav>
                                      </p:tavLst>
                                    </p:anim>
                                    <p:anim calcmode="lin" valueType="num">
                                      <p:cBhvr additive="base">
                                        <p:cTn id="26" dur="500"/>
                                        <p:tgtEl>
                                          <p:spTgt spid="353"/>
                                        </p:tgtEl>
                                        <p:attrNameLst>
                                          <p:attrName>ppt_h</p:attrName>
                                        </p:attrNameLst>
                                      </p:cBhvr>
                                      <p:tavLst>
                                        <p:tav tm="0">
                                          <p:val>
                                            <p:str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350"/>
                                        </p:tgtEl>
                                        <p:attrNameLst>
                                          <p:attrName>style.visibility</p:attrName>
                                        </p:attrNameLst>
                                      </p:cBhvr>
                                      <p:to>
                                        <p:strVal val="visible"/>
                                      </p:to>
                                    </p:set>
                                    <p:anim calcmode="lin" valueType="num">
                                      <p:cBhvr additive="base">
                                        <p:cTn id="31" dur="500"/>
                                        <p:tgtEl>
                                          <p:spTgt spid="350"/>
                                        </p:tgtEl>
                                        <p:attrNameLst>
                                          <p:attrName>ppt_w</p:attrName>
                                        </p:attrNameLst>
                                      </p:cBhvr>
                                      <p:tavLst>
                                        <p:tav tm="0">
                                          <p:val>
                                            <p:strVal val="0"/>
                                          </p:val>
                                        </p:tav>
                                        <p:tav tm="100000">
                                          <p:val>
                                            <p:strVal val="#ppt_w"/>
                                          </p:val>
                                        </p:tav>
                                      </p:tavLst>
                                    </p:anim>
                                    <p:anim calcmode="lin" valueType="num">
                                      <p:cBhvr additive="base">
                                        <p:cTn id="32" dur="500"/>
                                        <p:tgtEl>
                                          <p:spTgt spid="35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51"/>
          <p:cNvSpPr/>
          <p:nvPr/>
        </p:nvSpPr>
        <p:spPr>
          <a:xfrm>
            <a:off x="3204532" y="515435"/>
            <a:ext cx="2952451" cy="144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100"/>
              <a:buFont typeface="Arial"/>
              <a:buNone/>
            </a:pPr>
            <a:r>
              <a:rPr lang="en-US" sz="5100" b="1" i="0" u="none" strike="noStrike" cap="none">
                <a:solidFill>
                  <a:srgbClr val="0070C0"/>
                </a:solidFill>
                <a:latin typeface="Amatic SC"/>
                <a:ea typeface="Amatic SC"/>
                <a:cs typeface="Amatic SC"/>
                <a:sym typeface="Amatic SC"/>
              </a:rPr>
              <a:t>Don’t Forget!</a:t>
            </a:r>
            <a:endParaRPr sz="5100" b="1" i="0" u="none" strike="noStrike" cap="none">
              <a:solidFill>
                <a:srgbClr val="0070C0"/>
              </a:solidFill>
              <a:latin typeface="Amatic SC"/>
              <a:ea typeface="Amatic SC"/>
              <a:cs typeface="Amatic SC"/>
              <a:sym typeface="Amatic SC"/>
            </a:endParaRPr>
          </a:p>
        </p:txBody>
      </p:sp>
      <p:sp>
        <p:nvSpPr>
          <p:cNvPr id="359" name="Google Shape;359;p51"/>
          <p:cNvSpPr/>
          <p:nvPr/>
        </p:nvSpPr>
        <p:spPr>
          <a:xfrm rot="-364627">
            <a:off x="521927" y="1282100"/>
            <a:ext cx="2504420" cy="2020007"/>
          </a:xfrm>
          <a:prstGeom prst="star32">
            <a:avLst>
              <a:gd name="adj" fmla="val 37500"/>
            </a:avLst>
          </a:prstGeom>
          <a:solidFill>
            <a:srgbClr val="69A7FE"/>
          </a:solidFill>
          <a:ln w="25400" cap="flat" cmpd="sng">
            <a:solidFill>
              <a:srgbClr val="FF363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matic SC"/>
                <a:ea typeface="Amatic SC"/>
                <a:cs typeface="Amatic SC"/>
                <a:sym typeface="Amatic SC"/>
              </a:rPr>
              <a:t>To make sure your child comes to school with a jumper on.</a:t>
            </a:r>
            <a:endParaRPr sz="1800" b="1" i="0" u="none" strike="noStrike" cap="none">
              <a:solidFill>
                <a:srgbClr val="000000"/>
              </a:solidFill>
              <a:latin typeface="Amatic SC"/>
              <a:ea typeface="Amatic SC"/>
              <a:cs typeface="Amatic SC"/>
              <a:sym typeface="Amatic SC"/>
            </a:endParaRPr>
          </a:p>
        </p:txBody>
      </p:sp>
      <p:sp>
        <p:nvSpPr>
          <p:cNvPr id="360" name="Google Shape;360;p51"/>
          <p:cNvSpPr/>
          <p:nvPr/>
        </p:nvSpPr>
        <p:spPr>
          <a:xfrm>
            <a:off x="3254777" y="2412766"/>
            <a:ext cx="2902200" cy="2531100"/>
          </a:xfrm>
          <a:prstGeom prst="star32">
            <a:avLst>
              <a:gd name="adj" fmla="val 37500"/>
            </a:avLst>
          </a:prstGeom>
          <a:solidFill>
            <a:srgbClr val="69A7FE"/>
          </a:solidFill>
          <a:ln w="25400" cap="flat" cmpd="sng">
            <a:solidFill>
              <a:srgbClr val="FF363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chemeClr val="dk1"/>
                </a:solidFill>
                <a:latin typeface="Amatic SC"/>
                <a:ea typeface="Amatic SC"/>
                <a:cs typeface="Amatic SC"/>
                <a:sym typeface="Amatic SC"/>
              </a:rPr>
              <a:t>If it’s going to be sunny and hot please make sure your child comes to school with sunblock </a:t>
            </a:r>
            <a:r>
              <a:rPr lang="en-US" sz="1700" b="1" i="1" u="none" strike="noStrike" cap="none">
                <a:solidFill>
                  <a:schemeClr val="dk1"/>
                </a:solidFill>
                <a:latin typeface="Amatic SC"/>
                <a:ea typeface="Amatic SC"/>
                <a:cs typeface="Amatic SC"/>
                <a:sym typeface="Amatic SC"/>
              </a:rPr>
              <a:t>already</a:t>
            </a:r>
            <a:r>
              <a:rPr lang="en-US" sz="1700" b="1" i="0" u="none" strike="noStrike" cap="none">
                <a:solidFill>
                  <a:schemeClr val="dk1"/>
                </a:solidFill>
                <a:latin typeface="Amatic SC"/>
                <a:ea typeface="Amatic SC"/>
                <a:cs typeface="Amatic SC"/>
                <a:sym typeface="Amatic SC"/>
              </a:rPr>
              <a:t> applied.</a:t>
            </a:r>
            <a:endParaRPr sz="1700" b="1" i="0" u="none" strike="noStrike" cap="none">
              <a:solidFill>
                <a:srgbClr val="000000"/>
              </a:solidFill>
              <a:latin typeface="Amatic SC"/>
              <a:ea typeface="Amatic SC"/>
              <a:cs typeface="Amatic SC"/>
              <a:sym typeface="Amatic SC"/>
            </a:endParaRPr>
          </a:p>
        </p:txBody>
      </p:sp>
      <p:sp>
        <p:nvSpPr>
          <p:cNvPr id="361" name="Google Shape;361;p51"/>
          <p:cNvSpPr/>
          <p:nvPr/>
        </p:nvSpPr>
        <p:spPr>
          <a:xfrm rot="814314">
            <a:off x="5988104" y="1122227"/>
            <a:ext cx="2869147" cy="2339301"/>
          </a:xfrm>
          <a:prstGeom prst="star32">
            <a:avLst>
              <a:gd name="adj" fmla="val 37500"/>
            </a:avLst>
          </a:prstGeom>
          <a:solidFill>
            <a:srgbClr val="69A7FE"/>
          </a:solidFill>
          <a:ln w="25400" cap="flat" cmpd="sng">
            <a:solidFill>
              <a:srgbClr val="FF363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a:solidFill>
                  <a:schemeClr val="dk1"/>
                </a:solidFill>
                <a:latin typeface="Amatic SC"/>
                <a:ea typeface="Amatic SC"/>
                <a:cs typeface="Amatic SC"/>
                <a:sym typeface="Amatic SC"/>
              </a:rPr>
              <a:t>Remember the weather changes quickly so send your child in with a coat or jacket.</a:t>
            </a:r>
            <a:endParaRPr sz="1900" b="1" i="0" u="none" strike="noStrike" cap="none">
              <a:solidFill>
                <a:srgbClr val="000000"/>
              </a:solidFill>
              <a:latin typeface="Amatic SC"/>
              <a:ea typeface="Amatic SC"/>
              <a:cs typeface="Amatic SC"/>
              <a:sym typeface="Amatic SC"/>
            </a:endParaRPr>
          </a:p>
        </p:txBody>
      </p:sp>
      <p:sp>
        <p:nvSpPr>
          <p:cNvPr id="362" name="Google Shape;362;p51"/>
          <p:cNvSpPr/>
          <p:nvPr/>
        </p:nvSpPr>
        <p:spPr>
          <a:xfrm rot="-364627">
            <a:off x="46162" y="4025500"/>
            <a:ext cx="3633803" cy="2647589"/>
          </a:xfrm>
          <a:prstGeom prst="star32">
            <a:avLst>
              <a:gd name="adj" fmla="val 37500"/>
            </a:avLst>
          </a:prstGeom>
          <a:solidFill>
            <a:srgbClr val="69A7FE"/>
          </a:solidFill>
          <a:ln w="25400" cap="flat" cmpd="sng">
            <a:solidFill>
              <a:srgbClr val="FF363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matic SC"/>
                <a:ea typeface="Amatic SC"/>
                <a:cs typeface="Amatic SC"/>
                <a:sym typeface="Amatic SC"/>
              </a:rPr>
              <a:t>We go out in </a:t>
            </a:r>
            <a:r>
              <a:rPr lang="en-US" sz="1800" b="1" i="1" u="none" strike="noStrike" cap="none">
                <a:solidFill>
                  <a:schemeClr val="dk1"/>
                </a:solidFill>
                <a:latin typeface="Amatic SC"/>
                <a:ea typeface="Amatic SC"/>
                <a:cs typeface="Amatic SC"/>
                <a:sym typeface="Amatic SC"/>
              </a:rPr>
              <a:t>ALL </a:t>
            </a:r>
            <a:r>
              <a:rPr lang="en-US" sz="1800" b="1" i="0" u="none" strike="noStrike" cap="none">
                <a:solidFill>
                  <a:schemeClr val="dk1"/>
                </a:solidFill>
                <a:latin typeface="Amatic SC"/>
                <a:ea typeface="Amatic SC"/>
                <a:cs typeface="Amatic SC"/>
                <a:sym typeface="Amatic SC"/>
              </a:rPr>
              <a:t>weather so make sure your child has warm clothes in winter. However, we provide waterproofs and wellingtons. </a:t>
            </a:r>
            <a:endParaRPr sz="1800" b="1" i="0" u="none" strike="noStrike" cap="none">
              <a:solidFill>
                <a:srgbClr val="000000"/>
              </a:solidFill>
              <a:latin typeface="Amatic SC"/>
              <a:ea typeface="Amatic SC"/>
              <a:cs typeface="Amatic SC"/>
              <a:sym typeface="Amatic SC"/>
            </a:endParaRPr>
          </a:p>
        </p:txBody>
      </p:sp>
      <p:sp>
        <p:nvSpPr>
          <p:cNvPr id="363" name="Google Shape;363;p51"/>
          <p:cNvSpPr/>
          <p:nvPr/>
        </p:nvSpPr>
        <p:spPr>
          <a:xfrm rot="814314">
            <a:off x="6238138" y="4006030"/>
            <a:ext cx="2772374" cy="2074337"/>
          </a:xfrm>
          <a:prstGeom prst="star32">
            <a:avLst>
              <a:gd name="adj" fmla="val 37500"/>
            </a:avLst>
          </a:prstGeom>
          <a:solidFill>
            <a:srgbClr val="69A7FE"/>
          </a:solidFill>
          <a:ln w="25400" cap="flat" cmpd="sng">
            <a:solidFill>
              <a:srgbClr val="FF363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matic SC"/>
                <a:ea typeface="Amatic SC"/>
                <a:cs typeface="Amatic SC"/>
                <a:sym typeface="Amatic SC"/>
              </a:rPr>
              <a:t>If your child is prone to toilet accidents, then please send in a change of clothes.</a:t>
            </a:r>
            <a:endParaRPr sz="1800" b="1" i="0" u="none" strike="noStrike" cap="none">
              <a:solidFill>
                <a:srgbClr val="000000"/>
              </a:solidFill>
              <a:latin typeface="Amatic SC"/>
              <a:ea typeface="Amatic SC"/>
              <a:cs typeface="Amatic SC"/>
              <a:sym typeface="Amatic S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59"/>
                                        </p:tgtEl>
                                        <p:attrNameLst>
                                          <p:attrName>style.visibility</p:attrName>
                                        </p:attrNameLst>
                                      </p:cBhvr>
                                      <p:to>
                                        <p:strVal val="visible"/>
                                      </p:to>
                                    </p:set>
                                    <p:anim calcmode="lin" valueType="num">
                                      <p:cBhvr additive="base">
                                        <p:cTn id="7" dur="500"/>
                                        <p:tgtEl>
                                          <p:spTgt spid="359"/>
                                        </p:tgtEl>
                                        <p:attrNameLst>
                                          <p:attrName>ppt_w</p:attrName>
                                        </p:attrNameLst>
                                      </p:cBhvr>
                                      <p:tavLst>
                                        <p:tav tm="0">
                                          <p:val>
                                            <p:strVal val="0"/>
                                          </p:val>
                                        </p:tav>
                                        <p:tav tm="100000">
                                          <p:val>
                                            <p:strVal val="#ppt_w"/>
                                          </p:val>
                                        </p:tav>
                                      </p:tavLst>
                                    </p:anim>
                                    <p:anim calcmode="lin" valueType="num">
                                      <p:cBhvr additive="base">
                                        <p:cTn id="8" dur="500"/>
                                        <p:tgtEl>
                                          <p:spTgt spid="359"/>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61"/>
                                        </p:tgtEl>
                                        <p:attrNameLst>
                                          <p:attrName>style.visibility</p:attrName>
                                        </p:attrNameLst>
                                      </p:cBhvr>
                                      <p:to>
                                        <p:strVal val="visible"/>
                                      </p:to>
                                    </p:set>
                                    <p:anim calcmode="lin" valueType="num">
                                      <p:cBhvr additive="base">
                                        <p:cTn id="13" dur="500"/>
                                        <p:tgtEl>
                                          <p:spTgt spid="361"/>
                                        </p:tgtEl>
                                        <p:attrNameLst>
                                          <p:attrName>ppt_w</p:attrName>
                                        </p:attrNameLst>
                                      </p:cBhvr>
                                      <p:tavLst>
                                        <p:tav tm="0">
                                          <p:val>
                                            <p:strVal val="0"/>
                                          </p:val>
                                        </p:tav>
                                        <p:tav tm="100000">
                                          <p:val>
                                            <p:strVal val="#ppt_w"/>
                                          </p:val>
                                        </p:tav>
                                      </p:tavLst>
                                    </p:anim>
                                    <p:anim calcmode="lin" valueType="num">
                                      <p:cBhvr additive="base">
                                        <p:cTn id="14" dur="500"/>
                                        <p:tgtEl>
                                          <p:spTgt spid="361"/>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62"/>
                                        </p:tgtEl>
                                        <p:attrNameLst>
                                          <p:attrName>style.visibility</p:attrName>
                                        </p:attrNameLst>
                                      </p:cBhvr>
                                      <p:to>
                                        <p:strVal val="visible"/>
                                      </p:to>
                                    </p:set>
                                    <p:anim calcmode="lin" valueType="num">
                                      <p:cBhvr additive="base">
                                        <p:cTn id="19" dur="500"/>
                                        <p:tgtEl>
                                          <p:spTgt spid="362"/>
                                        </p:tgtEl>
                                        <p:attrNameLst>
                                          <p:attrName>ppt_w</p:attrName>
                                        </p:attrNameLst>
                                      </p:cBhvr>
                                      <p:tavLst>
                                        <p:tav tm="0">
                                          <p:val>
                                            <p:strVal val="0"/>
                                          </p:val>
                                        </p:tav>
                                        <p:tav tm="100000">
                                          <p:val>
                                            <p:strVal val="#ppt_w"/>
                                          </p:val>
                                        </p:tav>
                                      </p:tavLst>
                                    </p:anim>
                                    <p:anim calcmode="lin" valueType="num">
                                      <p:cBhvr additive="base">
                                        <p:cTn id="20" dur="500"/>
                                        <p:tgtEl>
                                          <p:spTgt spid="362"/>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63"/>
                                        </p:tgtEl>
                                        <p:attrNameLst>
                                          <p:attrName>style.visibility</p:attrName>
                                        </p:attrNameLst>
                                      </p:cBhvr>
                                      <p:to>
                                        <p:strVal val="visible"/>
                                      </p:to>
                                    </p:set>
                                    <p:anim calcmode="lin" valueType="num">
                                      <p:cBhvr additive="base">
                                        <p:cTn id="25" dur="500"/>
                                        <p:tgtEl>
                                          <p:spTgt spid="363"/>
                                        </p:tgtEl>
                                        <p:attrNameLst>
                                          <p:attrName>ppt_w</p:attrName>
                                        </p:attrNameLst>
                                      </p:cBhvr>
                                      <p:tavLst>
                                        <p:tav tm="0">
                                          <p:val>
                                            <p:strVal val="0"/>
                                          </p:val>
                                        </p:tav>
                                        <p:tav tm="100000">
                                          <p:val>
                                            <p:strVal val="#ppt_w"/>
                                          </p:val>
                                        </p:tav>
                                      </p:tavLst>
                                    </p:anim>
                                    <p:anim calcmode="lin" valueType="num">
                                      <p:cBhvr additive="base">
                                        <p:cTn id="26" dur="500"/>
                                        <p:tgtEl>
                                          <p:spTgt spid="363"/>
                                        </p:tgtEl>
                                        <p:attrNameLst>
                                          <p:attrName>ppt_h</p:attrName>
                                        </p:attrNameLst>
                                      </p:cBhvr>
                                      <p:tavLst>
                                        <p:tav tm="0">
                                          <p:val>
                                            <p:str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360"/>
                                        </p:tgtEl>
                                        <p:attrNameLst>
                                          <p:attrName>style.visibility</p:attrName>
                                        </p:attrNameLst>
                                      </p:cBhvr>
                                      <p:to>
                                        <p:strVal val="visible"/>
                                      </p:to>
                                    </p:set>
                                    <p:anim calcmode="lin" valueType="num">
                                      <p:cBhvr additive="base">
                                        <p:cTn id="31" dur="500"/>
                                        <p:tgtEl>
                                          <p:spTgt spid="360"/>
                                        </p:tgtEl>
                                        <p:attrNameLst>
                                          <p:attrName>ppt_w</p:attrName>
                                        </p:attrNameLst>
                                      </p:cBhvr>
                                      <p:tavLst>
                                        <p:tav tm="0">
                                          <p:val>
                                            <p:strVal val="0"/>
                                          </p:val>
                                        </p:tav>
                                        <p:tav tm="100000">
                                          <p:val>
                                            <p:strVal val="#ppt_w"/>
                                          </p:val>
                                        </p:tav>
                                      </p:tavLst>
                                    </p:anim>
                                    <p:anim calcmode="lin" valueType="num">
                                      <p:cBhvr additive="base">
                                        <p:cTn id="32" dur="500"/>
                                        <p:tgtEl>
                                          <p:spTgt spid="36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8"/>
          <p:cNvSpPr txBox="1">
            <a:spLocks noGrp="1"/>
          </p:cNvSpPr>
          <p:nvPr>
            <p:ph type="title"/>
          </p:nvPr>
        </p:nvSpPr>
        <p:spPr>
          <a:xfrm>
            <a:off x="539750" y="2276475"/>
            <a:ext cx="8229600" cy="11398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00"/>
              </a:buClr>
              <a:buSzPts val="4400"/>
              <a:buFont typeface="Comic Sans MS"/>
              <a:buNone/>
            </a:pPr>
            <a:br>
              <a:rPr lang="en-US" sz="4400" b="0" i="0" u="none" dirty="0">
                <a:solidFill>
                  <a:srgbClr val="FFFF00"/>
                </a:solidFill>
                <a:latin typeface="Comic Sans MS"/>
                <a:ea typeface="Comic Sans MS"/>
                <a:cs typeface="Comic Sans MS"/>
                <a:sym typeface="Comic Sans MS"/>
              </a:rPr>
            </a:br>
            <a:br>
              <a:rPr lang="en-US" sz="4400" b="0" i="0" u="none" dirty="0">
                <a:solidFill>
                  <a:srgbClr val="FFFF00"/>
                </a:solidFill>
                <a:latin typeface="Comic Sans MS"/>
                <a:ea typeface="Comic Sans MS"/>
                <a:cs typeface="Comic Sans MS"/>
                <a:sym typeface="Comic Sans MS"/>
              </a:rPr>
            </a:br>
            <a:r>
              <a:rPr lang="en-US" sz="5000" i="0" u="sng" dirty="0">
                <a:solidFill>
                  <a:schemeClr val="dk2"/>
                </a:solidFill>
                <a:highlight>
                  <a:srgbClr val="FFFF00"/>
                </a:highlight>
                <a:latin typeface="Amatic SC"/>
                <a:ea typeface="Amatic SC"/>
                <a:cs typeface="Amatic SC"/>
                <a:sym typeface="Amatic SC"/>
                <a:hlinkClick r:id="rId3">
                  <a:extLst>
                    <a:ext uri="{A12FA001-AC4F-418D-AE19-62706E023703}">
                      <ahyp:hlinkClr xmlns:ahyp="http://schemas.microsoft.com/office/drawing/2018/hyperlinkcolor" val="tx"/>
                    </a:ext>
                  </a:extLst>
                </a:hlinkClick>
              </a:rPr>
              <a:t>www.gwladysstreet.com</a:t>
            </a:r>
            <a:br>
              <a:rPr lang="en-US" sz="5000" i="0" u="none" dirty="0">
                <a:solidFill>
                  <a:schemeClr val="dk2"/>
                </a:solidFill>
                <a:highlight>
                  <a:srgbClr val="FFFF00"/>
                </a:highlight>
                <a:latin typeface="Amatic SC"/>
                <a:ea typeface="Amatic SC"/>
                <a:cs typeface="Amatic SC"/>
                <a:sym typeface="Amatic SC"/>
              </a:rPr>
            </a:br>
            <a:r>
              <a:rPr lang="en-US" sz="5400" i="0" u="none" dirty="0">
                <a:solidFill>
                  <a:schemeClr val="dk2"/>
                </a:solidFill>
                <a:highlight>
                  <a:srgbClr val="FFFF00"/>
                </a:highlight>
                <a:latin typeface="Amatic SC"/>
                <a:ea typeface="Amatic SC"/>
                <a:cs typeface="Amatic SC"/>
                <a:sym typeface="Amatic SC"/>
              </a:rPr>
              <a:t>Parents App</a:t>
            </a:r>
            <a:endParaRPr sz="5400" i="0" u="none" dirty="0">
              <a:solidFill>
                <a:schemeClr val="dk2"/>
              </a:solidFill>
              <a:highlight>
                <a:srgbClr val="FFFF00"/>
              </a:highlight>
              <a:latin typeface="Amatic SC"/>
              <a:ea typeface="Amatic SC"/>
              <a:cs typeface="Amatic SC"/>
              <a:sym typeface="Amatic SC"/>
            </a:endParaRPr>
          </a:p>
          <a:p>
            <a:pPr marL="0" lvl="0" indent="0" algn="ctr" rtl="0">
              <a:lnSpc>
                <a:spcPct val="100000"/>
              </a:lnSpc>
              <a:spcBef>
                <a:spcPts val="0"/>
              </a:spcBef>
              <a:spcAft>
                <a:spcPts val="0"/>
              </a:spcAft>
              <a:buClr>
                <a:srgbClr val="FFFF00"/>
              </a:buClr>
              <a:buSzPts val="4400"/>
              <a:buFont typeface="Comic Sans MS"/>
              <a:buNone/>
            </a:pPr>
            <a:endParaRPr sz="5400" dirty="0">
              <a:solidFill>
                <a:srgbClr val="FFFF00"/>
              </a:solidFill>
              <a:latin typeface="Amatic SC"/>
              <a:ea typeface="Amatic SC"/>
              <a:cs typeface="Amatic SC"/>
              <a:sym typeface="Amatic SC"/>
            </a:endParaRPr>
          </a:p>
          <a:p>
            <a:pPr marL="0" lvl="0" indent="0" algn="ctr" rtl="0">
              <a:lnSpc>
                <a:spcPct val="100000"/>
              </a:lnSpc>
              <a:spcBef>
                <a:spcPts val="0"/>
              </a:spcBef>
              <a:spcAft>
                <a:spcPts val="0"/>
              </a:spcAft>
              <a:buClr>
                <a:srgbClr val="FFFF00"/>
              </a:buClr>
              <a:buSzPts val="4400"/>
              <a:buFont typeface="Comic Sans MS"/>
              <a:buNone/>
            </a:pPr>
            <a:r>
              <a:rPr lang="en-US" sz="5400" dirty="0">
                <a:solidFill>
                  <a:schemeClr val="dk1"/>
                </a:solidFill>
                <a:latin typeface="Amatic SC"/>
                <a:ea typeface="Amatic SC"/>
                <a:cs typeface="Amatic SC"/>
                <a:sym typeface="Amatic SC"/>
              </a:rPr>
              <a:t>Instagram</a:t>
            </a:r>
            <a:br>
              <a:rPr lang="en-US" sz="5400" i="0" u="none" dirty="0">
                <a:solidFill>
                  <a:srgbClr val="FFFF00"/>
                </a:solidFill>
                <a:latin typeface="Amatic SC"/>
                <a:ea typeface="Amatic SC"/>
                <a:cs typeface="Amatic SC"/>
                <a:sym typeface="Amatic SC"/>
              </a:rPr>
            </a:br>
            <a:endParaRPr sz="5400" i="0" u="none" dirty="0">
              <a:solidFill>
                <a:srgbClr val="FFFF00"/>
              </a:solidFill>
              <a:latin typeface="Amatic SC"/>
              <a:ea typeface="Amatic SC"/>
              <a:cs typeface="Amatic SC"/>
              <a:sym typeface="Amatic SC"/>
            </a:endParaRPr>
          </a:p>
          <a:p>
            <a:pPr marL="0" lvl="0" indent="0" algn="ctr" rtl="0">
              <a:lnSpc>
                <a:spcPct val="100000"/>
              </a:lnSpc>
              <a:spcBef>
                <a:spcPts val="0"/>
              </a:spcBef>
              <a:spcAft>
                <a:spcPts val="0"/>
              </a:spcAft>
              <a:buClr>
                <a:srgbClr val="FFFF00"/>
              </a:buClr>
              <a:buSzPts val="4400"/>
              <a:buFont typeface="Comic Sans MS"/>
              <a:buNone/>
            </a:pPr>
            <a:r>
              <a:rPr lang="en-US" sz="5000" b="1" i="0" u="none">
                <a:solidFill>
                  <a:srgbClr val="FFC000"/>
                </a:solidFill>
                <a:latin typeface="Amatic SC"/>
                <a:ea typeface="Amatic SC"/>
                <a:cs typeface="Amatic SC"/>
                <a:sym typeface="Amatic SC"/>
              </a:rPr>
              <a:t>Learning Journals </a:t>
            </a:r>
            <a:br>
              <a:rPr lang="en-US" sz="5000" b="1" i="0" u="none" dirty="0">
                <a:solidFill>
                  <a:srgbClr val="FFC000"/>
                </a:solidFill>
                <a:latin typeface="Amatic SC"/>
                <a:ea typeface="Amatic SC"/>
                <a:cs typeface="Amatic SC"/>
                <a:sym typeface="Amatic SC"/>
              </a:rPr>
            </a:br>
            <a:r>
              <a:rPr lang="en-US" sz="3400" b="1" i="0" u="none" dirty="0">
                <a:solidFill>
                  <a:srgbClr val="6868CF"/>
                </a:solidFill>
                <a:latin typeface="Amatic SC"/>
                <a:ea typeface="Amatic SC"/>
                <a:cs typeface="Amatic SC"/>
                <a:sym typeface="Amatic SC"/>
              </a:rPr>
              <a:t>Thank you for choosing Gwladys Street.  We are sure that your children will go on to achieve their best, make friends, have fun and develop a life-long love of learning!</a:t>
            </a:r>
            <a:endParaRPr sz="5000" dirty="0">
              <a:solidFill>
                <a:srgbClr val="6868CF"/>
              </a:solidFill>
              <a:latin typeface="Amatic SC"/>
              <a:ea typeface="Amatic SC"/>
              <a:cs typeface="Amatic SC"/>
              <a:sym typeface="Amatic S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6"/>
          <p:cNvSpPr txBox="1">
            <a:spLocks noGrp="1"/>
          </p:cNvSpPr>
          <p:nvPr>
            <p:ph type="title" idx="4294967295"/>
          </p:nvPr>
        </p:nvSpPr>
        <p:spPr>
          <a:xfrm>
            <a:off x="196948" y="304925"/>
            <a:ext cx="8229600" cy="8477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omic Sans MS"/>
              <a:buNone/>
            </a:pPr>
            <a:r>
              <a:rPr lang="en-US" sz="4800" b="1" i="0" u="none">
                <a:solidFill>
                  <a:schemeClr val="dk1"/>
                </a:solidFill>
                <a:latin typeface="Amatic SC"/>
                <a:ea typeface="Amatic SC"/>
                <a:cs typeface="Amatic SC"/>
                <a:sym typeface="Amatic SC"/>
              </a:rPr>
              <a:t>Key People – Leadership and Management</a:t>
            </a:r>
            <a:endParaRPr sz="4800" b="1">
              <a:solidFill>
                <a:schemeClr val="dk1"/>
              </a:solidFill>
              <a:latin typeface="Amatic SC"/>
              <a:ea typeface="Amatic SC"/>
              <a:cs typeface="Amatic SC"/>
              <a:sym typeface="Amatic SC"/>
            </a:endParaRPr>
          </a:p>
        </p:txBody>
      </p:sp>
      <p:sp>
        <p:nvSpPr>
          <p:cNvPr id="126" name="Google Shape;126;p6"/>
          <p:cNvSpPr txBox="1"/>
          <p:nvPr/>
        </p:nvSpPr>
        <p:spPr>
          <a:xfrm>
            <a:off x="904902" y="3086244"/>
            <a:ext cx="230505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omic Sans MS"/>
              <a:buNone/>
            </a:pPr>
            <a:r>
              <a:rPr lang="en-US" sz="1800" b="1" i="0" u="none" strike="noStrike" cap="none">
                <a:solidFill>
                  <a:srgbClr val="000000"/>
                </a:solidFill>
                <a:latin typeface="Amatic SC"/>
                <a:ea typeface="Amatic SC"/>
                <a:cs typeface="Amatic SC"/>
                <a:sym typeface="Amatic SC"/>
              </a:rPr>
              <a:t>Ms Booth  </a:t>
            </a:r>
            <a:endParaRPr sz="1800" b="1" i="0" u="none" strike="noStrike" cap="none">
              <a:solidFill>
                <a:srgbClr val="000000"/>
              </a:solidFill>
              <a:latin typeface="Amatic SC"/>
              <a:ea typeface="Amatic SC"/>
              <a:cs typeface="Amatic SC"/>
              <a:sym typeface="Amatic SC"/>
            </a:endParaRPr>
          </a:p>
          <a:p>
            <a:pPr marL="0" marR="0" lvl="0" indent="0" algn="ctr" rtl="0">
              <a:lnSpc>
                <a:spcPct val="100000"/>
              </a:lnSpc>
              <a:spcBef>
                <a:spcPts val="0"/>
              </a:spcBef>
              <a:spcAft>
                <a:spcPts val="0"/>
              </a:spcAft>
              <a:buClr>
                <a:srgbClr val="000000"/>
              </a:buClr>
              <a:buSzPts val="1600"/>
              <a:buFont typeface="Comic Sans MS"/>
              <a:buNone/>
            </a:pPr>
            <a:r>
              <a:rPr lang="en-US" sz="1800" b="1" i="0" u="none" strike="noStrike" cap="none">
                <a:solidFill>
                  <a:srgbClr val="000000"/>
                </a:solidFill>
                <a:latin typeface="Amatic SC"/>
                <a:ea typeface="Amatic SC"/>
                <a:cs typeface="Amatic SC"/>
                <a:sym typeface="Amatic SC"/>
              </a:rPr>
              <a:t>Head Teacher</a:t>
            </a:r>
            <a:endParaRPr sz="1800" b="1" i="0" u="none" strike="noStrike" cap="none">
              <a:solidFill>
                <a:srgbClr val="000000"/>
              </a:solidFill>
              <a:latin typeface="Amatic SC"/>
              <a:ea typeface="Amatic SC"/>
              <a:cs typeface="Amatic SC"/>
              <a:sym typeface="Amatic SC"/>
            </a:endParaRPr>
          </a:p>
        </p:txBody>
      </p:sp>
      <p:sp>
        <p:nvSpPr>
          <p:cNvPr id="127" name="Google Shape;127;p6"/>
          <p:cNvSpPr txBox="1"/>
          <p:nvPr/>
        </p:nvSpPr>
        <p:spPr>
          <a:xfrm>
            <a:off x="3420275" y="3086240"/>
            <a:ext cx="23034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omic Sans MS"/>
              <a:buNone/>
            </a:pPr>
            <a:r>
              <a:rPr lang="en-US" sz="1800" b="1" i="0" u="none" strike="noStrike" cap="none">
                <a:solidFill>
                  <a:srgbClr val="000000"/>
                </a:solidFill>
                <a:latin typeface="Amatic SC"/>
                <a:ea typeface="Amatic SC"/>
                <a:cs typeface="Amatic SC"/>
                <a:sym typeface="Amatic SC"/>
              </a:rPr>
              <a:t>Mr Moore</a:t>
            </a:r>
            <a:endParaRPr sz="1800" b="1" i="0" u="none" strike="noStrike" cap="none">
              <a:solidFill>
                <a:srgbClr val="000000"/>
              </a:solidFill>
              <a:latin typeface="Amatic SC"/>
              <a:ea typeface="Amatic SC"/>
              <a:cs typeface="Amatic SC"/>
              <a:sym typeface="Amatic SC"/>
            </a:endParaRPr>
          </a:p>
          <a:p>
            <a:pPr marL="0" marR="0" lvl="0" indent="0" algn="ctr" rtl="0">
              <a:lnSpc>
                <a:spcPct val="100000"/>
              </a:lnSpc>
              <a:spcBef>
                <a:spcPts val="0"/>
              </a:spcBef>
              <a:spcAft>
                <a:spcPts val="0"/>
              </a:spcAft>
              <a:buClr>
                <a:srgbClr val="000000"/>
              </a:buClr>
              <a:buSzPts val="1600"/>
              <a:buFont typeface="Comic Sans MS"/>
              <a:buNone/>
            </a:pPr>
            <a:r>
              <a:rPr lang="en-US" sz="1800" b="1" i="0" u="none" strike="noStrike" cap="none">
                <a:solidFill>
                  <a:srgbClr val="000000"/>
                </a:solidFill>
                <a:latin typeface="Amatic SC"/>
                <a:ea typeface="Amatic SC"/>
                <a:cs typeface="Amatic SC"/>
                <a:sym typeface="Amatic SC"/>
              </a:rPr>
              <a:t>Deputy Head Teacher</a:t>
            </a:r>
            <a:endParaRPr sz="1800" b="1" i="0" u="none" strike="noStrike" cap="none">
              <a:solidFill>
                <a:srgbClr val="000000"/>
              </a:solidFill>
              <a:latin typeface="Amatic SC"/>
              <a:ea typeface="Amatic SC"/>
              <a:cs typeface="Amatic SC"/>
              <a:sym typeface="Amatic SC"/>
            </a:endParaRPr>
          </a:p>
        </p:txBody>
      </p:sp>
      <p:pic>
        <p:nvPicPr>
          <p:cNvPr id="128" name="Google Shape;128;p6"/>
          <p:cNvPicPr preferRelativeResize="0"/>
          <p:nvPr/>
        </p:nvPicPr>
        <p:blipFill rotWithShape="1">
          <a:blip r:embed="rId3">
            <a:alphaModFix/>
          </a:blip>
          <a:srcRect/>
          <a:stretch/>
        </p:blipFill>
        <p:spPr>
          <a:xfrm>
            <a:off x="7092950" y="-15652750"/>
            <a:ext cx="6615112" cy="8856662"/>
          </a:xfrm>
          <a:prstGeom prst="rect">
            <a:avLst/>
          </a:prstGeom>
          <a:noFill/>
          <a:ln>
            <a:noFill/>
          </a:ln>
        </p:spPr>
      </p:pic>
      <p:sp>
        <p:nvSpPr>
          <p:cNvPr id="129" name="Google Shape;129;p6"/>
          <p:cNvSpPr txBox="1"/>
          <p:nvPr/>
        </p:nvSpPr>
        <p:spPr>
          <a:xfrm>
            <a:off x="3487830" y="5906575"/>
            <a:ext cx="23052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omic Sans MS"/>
              <a:buNone/>
            </a:pPr>
            <a:r>
              <a:rPr lang="en-US" sz="1800" b="1" i="0" u="none" strike="noStrike" cap="none" dirty="0">
                <a:solidFill>
                  <a:srgbClr val="000000"/>
                </a:solidFill>
                <a:latin typeface="Amatic SC"/>
                <a:ea typeface="Amatic SC"/>
                <a:cs typeface="Amatic SC"/>
                <a:sym typeface="Amatic SC"/>
              </a:rPr>
              <a:t>Miss Hennessey</a:t>
            </a:r>
            <a:endParaRPr sz="1800" b="1" i="0" u="none" strike="noStrike" cap="none" dirty="0">
              <a:solidFill>
                <a:srgbClr val="000000"/>
              </a:solidFill>
              <a:latin typeface="Amatic SC"/>
              <a:ea typeface="Amatic SC"/>
              <a:cs typeface="Amatic SC"/>
              <a:sym typeface="Amatic SC"/>
            </a:endParaRPr>
          </a:p>
          <a:p>
            <a:pPr marL="0" marR="0" lvl="0" indent="0" algn="ctr" rtl="0">
              <a:lnSpc>
                <a:spcPct val="100000"/>
              </a:lnSpc>
              <a:spcBef>
                <a:spcPts val="0"/>
              </a:spcBef>
              <a:spcAft>
                <a:spcPts val="0"/>
              </a:spcAft>
              <a:buClr>
                <a:srgbClr val="000000"/>
              </a:buClr>
              <a:buSzPts val="1800"/>
              <a:buFont typeface="Comic Sans MS"/>
              <a:buNone/>
            </a:pPr>
            <a:r>
              <a:rPr lang="en-US" sz="1800" b="1" i="0" u="none" strike="noStrike" cap="none" dirty="0">
                <a:solidFill>
                  <a:srgbClr val="000000"/>
                </a:solidFill>
                <a:latin typeface="Amatic SC"/>
                <a:ea typeface="Amatic SC"/>
                <a:cs typeface="Amatic SC"/>
                <a:sym typeface="Amatic SC"/>
              </a:rPr>
              <a:t>Early Years Lead Teacher</a:t>
            </a:r>
            <a:endParaRPr sz="1800" b="1" i="0" u="none" strike="noStrike" cap="none" dirty="0">
              <a:solidFill>
                <a:srgbClr val="000000"/>
              </a:solidFill>
              <a:latin typeface="Amatic SC"/>
              <a:ea typeface="Amatic SC"/>
              <a:cs typeface="Amatic SC"/>
              <a:sym typeface="Amatic SC"/>
            </a:endParaRPr>
          </a:p>
        </p:txBody>
      </p:sp>
      <p:sp>
        <p:nvSpPr>
          <p:cNvPr id="130" name="Google Shape;130;p6"/>
          <p:cNvSpPr txBox="1"/>
          <p:nvPr/>
        </p:nvSpPr>
        <p:spPr>
          <a:xfrm>
            <a:off x="5940350" y="5854169"/>
            <a:ext cx="2305200" cy="6465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1800"/>
              <a:buFont typeface="Comic Sans MS"/>
              <a:buNone/>
            </a:pPr>
            <a:r>
              <a:rPr lang="en-US" sz="1800" b="1">
                <a:solidFill>
                  <a:schemeClr val="dk1"/>
                </a:solidFill>
                <a:latin typeface="Amatic SC"/>
                <a:ea typeface="Amatic SC"/>
                <a:cs typeface="Amatic SC"/>
                <a:sym typeface="Amatic SC"/>
              </a:rPr>
              <a:t>Mrs upton</a:t>
            </a:r>
            <a:endParaRPr sz="1800" b="1">
              <a:solidFill>
                <a:schemeClr val="dk1"/>
              </a:solidFill>
              <a:latin typeface="Amatic SC"/>
              <a:ea typeface="Amatic SC"/>
              <a:cs typeface="Amatic SC"/>
              <a:sym typeface="Amatic SC"/>
            </a:endParaRPr>
          </a:p>
          <a:p>
            <a:pPr marL="0" lvl="0" indent="0" algn="ctr" rtl="0">
              <a:spcBef>
                <a:spcPts val="0"/>
              </a:spcBef>
              <a:spcAft>
                <a:spcPts val="0"/>
              </a:spcAft>
              <a:buClr>
                <a:schemeClr val="dk1"/>
              </a:buClr>
              <a:buSzPts val="1800"/>
              <a:buFont typeface="Comic Sans MS"/>
              <a:buNone/>
            </a:pPr>
            <a:r>
              <a:rPr lang="en-US" sz="1800" b="1">
                <a:solidFill>
                  <a:schemeClr val="dk1"/>
                </a:solidFill>
                <a:latin typeface="Amatic SC"/>
                <a:ea typeface="Amatic SC"/>
                <a:cs typeface="Amatic SC"/>
                <a:sym typeface="Amatic SC"/>
              </a:rPr>
              <a:t>Designated Safeguarding Lead</a:t>
            </a:r>
            <a:endParaRPr sz="1800" b="1">
              <a:latin typeface="Amatic SC"/>
              <a:ea typeface="Amatic SC"/>
              <a:cs typeface="Amatic SC"/>
              <a:sym typeface="Amatic SC"/>
            </a:endParaRPr>
          </a:p>
        </p:txBody>
      </p:sp>
      <p:sp>
        <p:nvSpPr>
          <p:cNvPr id="131" name="Google Shape;131;p6"/>
          <p:cNvSpPr txBox="1"/>
          <p:nvPr/>
        </p:nvSpPr>
        <p:spPr>
          <a:xfrm>
            <a:off x="5927649" y="3081483"/>
            <a:ext cx="23052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omic Sans MS"/>
              <a:buNone/>
            </a:pPr>
            <a:r>
              <a:rPr lang="en-US" sz="1800" b="1" i="0" u="none" strike="noStrike" cap="none" dirty="0" err="1">
                <a:solidFill>
                  <a:srgbClr val="000000"/>
                </a:solidFill>
                <a:latin typeface="Amatic SC"/>
                <a:ea typeface="Amatic SC"/>
                <a:cs typeface="Amatic SC"/>
                <a:sym typeface="Amatic SC"/>
              </a:rPr>
              <a:t>M</a:t>
            </a:r>
            <a:r>
              <a:rPr lang="en-US" sz="1800" b="1" dirty="0" err="1">
                <a:latin typeface="Amatic SC"/>
                <a:ea typeface="Amatic SC"/>
                <a:cs typeface="Amatic SC"/>
                <a:sym typeface="Amatic SC"/>
              </a:rPr>
              <a:t>r</a:t>
            </a:r>
            <a:r>
              <a:rPr lang="en-US" sz="1800" b="1" dirty="0">
                <a:latin typeface="Amatic SC"/>
                <a:ea typeface="Amatic SC"/>
                <a:cs typeface="Amatic SC"/>
                <a:sym typeface="Amatic SC"/>
              </a:rPr>
              <a:t> jones</a:t>
            </a:r>
            <a:endParaRPr sz="1800" b="1" i="0" u="none" strike="noStrike" cap="none" dirty="0">
              <a:solidFill>
                <a:srgbClr val="000000"/>
              </a:solidFill>
              <a:latin typeface="Amatic SC"/>
              <a:ea typeface="Amatic SC"/>
              <a:cs typeface="Amatic SC"/>
              <a:sym typeface="Amatic SC"/>
            </a:endParaRPr>
          </a:p>
          <a:p>
            <a:pPr marL="0" lvl="0" indent="0" algn="ctr" rtl="0">
              <a:spcBef>
                <a:spcPts val="0"/>
              </a:spcBef>
              <a:spcAft>
                <a:spcPts val="0"/>
              </a:spcAft>
              <a:buClr>
                <a:schemeClr val="dk1"/>
              </a:buClr>
              <a:buSzPts val="1800"/>
              <a:buFont typeface="Comic Sans MS"/>
              <a:buNone/>
            </a:pPr>
            <a:r>
              <a:rPr lang="en-US" sz="1800" b="1" dirty="0">
                <a:solidFill>
                  <a:schemeClr val="dk1"/>
                </a:solidFill>
                <a:latin typeface="Amatic SC"/>
                <a:ea typeface="Amatic SC"/>
                <a:cs typeface="Amatic SC"/>
                <a:sym typeface="Amatic SC"/>
              </a:rPr>
              <a:t>SENCO / Assistant Head teacher </a:t>
            </a:r>
            <a:endParaRPr sz="1800" b="1" i="0" u="none" strike="noStrike" cap="none" dirty="0">
              <a:solidFill>
                <a:srgbClr val="000000"/>
              </a:solidFill>
              <a:latin typeface="Amatic SC"/>
              <a:ea typeface="Amatic SC"/>
              <a:cs typeface="Amatic SC"/>
              <a:sym typeface="Amatic SC"/>
            </a:endParaRPr>
          </a:p>
        </p:txBody>
      </p:sp>
      <p:pic>
        <p:nvPicPr>
          <p:cNvPr id="132" name="Google Shape;132;p6"/>
          <p:cNvPicPr preferRelativeResize="0"/>
          <p:nvPr/>
        </p:nvPicPr>
        <p:blipFill>
          <a:blip r:embed="rId4">
            <a:alphaModFix/>
          </a:blip>
          <a:stretch>
            <a:fillRect/>
          </a:stretch>
        </p:blipFill>
        <p:spPr>
          <a:xfrm>
            <a:off x="3750039" y="3767275"/>
            <a:ext cx="1796509" cy="2139300"/>
          </a:xfrm>
          <a:prstGeom prst="rect">
            <a:avLst/>
          </a:prstGeom>
          <a:noFill/>
          <a:ln>
            <a:noFill/>
          </a:ln>
        </p:spPr>
      </p:pic>
      <p:sp>
        <p:nvSpPr>
          <p:cNvPr id="133" name="Google Shape;133;p6"/>
          <p:cNvSpPr txBox="1"/>
          <p:nvPr/>
        </p:nvSpPr>
        <p:spPr>
          <a:xfrm>
            <a:off x="1035310" y="5814266"/>
            <a:ext cx="23052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omic Sans MS"/>
              <a:buNone/>
            </a:pPr>
            <a:r>
              <a:rPr lang="en-US" sz="1800" b="1" i="0" u="none" strike="noStrike" cap="none" dirty="0" err="1">
                <a:solidFill>
                  <a:srgbClr val="000000"/>
                </a:solidFill>
                <a:latin typeface="Amatic SC"/>
                <a:ea typeface="Amatic SC"/>
                <a:cs typeface="Amatic SC"/>
                <a:sym typeface="Amatic SC"/>
              </a:rPr>
              <a:t>M</a:t>
            </a:r>
            <a:r>
              <a:rPr lang="en-US" sz="1800" b="1" dirty="0" err="1">
                <a:latin typeface="Amatic SC"/>
                <a:ea typeface="Amatic SC"/>
                <a:cs typeface="Amatic SC"/>
                <a:sym typeface="Amatic SC"/>
              </a:rPr>
              <a:t>r</a:t>
            </a:r>
            <a:r>
              <a:rPr lang="en-US" sz="1800" b="1" dirty="0">
                <a:latin typeface="Amatic SC"/>
                <a:ea typeface="Amatic SC"/>
                <a:cs typeface="Amatic SC"/>
                <a:sym typeface="Amatic SC"/>
              </a:rPr>
              <a:t> </a:t>
            </a:r>
            <a:r>
              <a:rPr lang="en-US" sz="1800" b="1" dirty="0" err="1">
                <a:latin typeface="Amatic SC"/>
                <a:ea typeface="Amatic SC"/>
                <a:cs typeface="Amatic SC"/>
                <a:sym typeface="Amatic SC"/>
              </a:rPr>
              <a:t>morris</a:t>
            </a:r>
            <a:r>
              <a:rPr lang="en-US" sz="1800" b="1" dirty="0">
                <a:latin typeface="Amatic SC"/>
                <a:ea typeface="Amatic SC"/>
                <a:cs typeface="Amatic SC"/>
                <a:sym typeface="Amatic SC"/>
              </a:rPr>
              <a:t> </a:t>
            </a:r>
            <a:endParaRPr sz="1800" b="1" dirty="0">
              <a:latin typeface="Amatic SC"/>
              <a:ea typeface="Amatic SC"/>
              <a:cs typeface="Amatic SC"/>
              <a:sym typeface="Amatic SC"/>
            </a:endParaRPr>
          </a:p>
          <a:p>
            <a:pPr marL="0" marR="0" lvl="0" indent="0" algn="ctr" rtl="0">
              <a:lnSpc>
                <a:spcPct val="100000"/>
              </a:lnSpc>
              <a:spcBef>
                <a:spcPts val="0"/>
              </a:spcBef>
              <a:spcAft>
                <a:spcPts val="0"/>
              </a:spcAft>
              <a:buClr>
                <a:srgbClr val="000000"/>
              </a:buClr>
              <a:buSzPts val="1800"/>
              <a:buFont typeface="Comic Sans MS"/>
              <a:buNone/>
            </a:pPr>
            <a:r>
              <a:rPr lang="en-US" sz="1800" b="1" dirty="0">
                <a:latin typeface="Amatic SC"/>
                <a:ea typeface="Amatic SC"/>
                <a:cs typeface="Amatic SC"/>
                <a:sym typeface="Amatic SC"/>
              </a:rPr>
              <a:t>Assistant Head teacher </a:t>
            </a:r>
            <a:endParaRPr sz="1800" b="1" dirty="0">
              <a:latin typeface="Amatic SC"/>
              <a:ea typeface="Amatic SC"/>
              <a:cs typeface="Amatic SC"/>
              <a:sym typeface="Amatic SC"/>
            </a:endParaRPr>
          </a:p>
        </p:txBody>
      </p:sp>
      <p:pic>
        <p:nvPicPr>
          <p:cNvPr id="134" name="Google Shape;134;p6"/>
          <p:cNvPicPr preferRelativeResize="0"/>
          <p:nvPr/>
        </p:nvPicPr>
        <p:blipFill>
          <a:blip r:embed="rId5">
            <a:alphaModFix/>
          </a:blip>
          <a:stretch>
            <a:fillRect/>
          </a:stretch>
        </p:blipFill>
        <p:spPr>
          <a:xfrm>
            <a:off x="6334158" y="3977101"/>
            <a:ext cx="1517590" cy="1951200"/>
          </a:xfrm>
          <a:prstGeom prst="rect">
            <a:avLst/>
          </a:prstGeom>
          <a:noFill/>
          <a:ln>
            <a:noFill/>
          </a:ln>
        </p:spPr>
      </p:pic>
      <p:pic>
        <p:nvPicPr>
          <p:cNvPr id="135" name="Google Shape;135;p6"/>
          <p:cNvPicPr preferRelativeResize="0"/>
          <p:nvPr/>
        </p:nvPicPr>
        <p:blipFill>
          <a:blip r:embed="rId6">
            <a:alphaModFix/>
          </a:blip>
          <a:stretch>
            <a:fillRect/>
          </a:stretch>
        </p:blipFill>
        <p:spPr>
          <a:xfrm>
            <a:off x="1304950" y="1032552"/>
            <a:ext cx="1792381" cy="1951200"/>
          </a:xfrm>
          <a:prstGeom prst="rect">
            <a:avLst/>
          </a:prstGeom>
          <a:noFill/>
          <a:ln>
            <a:noFill/>
          </a:ln>
        </p:spPr>
      </p:pic>
      <p:pic>
        <p:nvPicPr>
          <p:cNvPr id="136" name="Google Shape;136;p6"/>
          <p:cNvPicPr preferRelativeResize="0"/>
          <p:nvPr/>
        </p:nvPicPr>
        <p:blipFill>
          <a:blip r:embed="rId7">
            <a:alphaModFix/>
          </a:blip>
          <a:stretch>
            <a:fillRect/>
          </a:stretch>
        </p:blipFill>
        <p:spPr>
          <a:xfrm>
            <a:off x="3540225" y="1032552"/>
            <a:ext cx="1837758" cy="1951200"/>
          </a:xfrm>
          <a:prstGeom prst="rect">
            <a:avLst/>
          </a:prstGeom>
          <a:noFill/>
          <a:ln>
            <a:noFill/>
          </a:ln>
        </p:spPr>
      </p:pic>
      <p:pic>
        <p:nvPicPr>
          <p:cNvPr id="137" name="Google Shape;137;p6"/>
          <p:cNvPicPr preferRelativeResize="0"/>
          <p:nvPr/>
        </p:nvPicPr>
        <p:blipFill>
          <a:blip r:embed="rId8">
            <a:alphaModFix/>
          </a:blip>
          <a:stretch>
            <a:fillRect/>
          </a:stretch>
        </p:blipFill>
        <p:spPr>
          <a:xfrm>
            <a:off x="1442337" y="3932584"/>
            <a:ext cx="1517600" cy="1882290"/>
          </a:xfrm>
          <a:prstGeom prst="rect">
            <a:avLst/>
          </a:prstGeom>
          <a:noFill/>
          <a:ln>
            <a:noFill/>
          </a:ln>
        </p:spPr>
      </p:pic>
      <p:pic>
        <p:nvPicPr>
          <p:cNvPr id="138" name="Google Shape;138;p6"/>
          <p:cNvPicPr preferRelativeResize="0"/>
          <p:nvPr/>
        </p:nvPicPr>
        <p:blipFill>
          <a:blip r:embed="rId9">
            <a:alphaModFix/>
          </a:blip>
          <a:stretch>
            <a:fillRect/>
          </a:stretch>
        </p:blipFill>
        <p:spPr>
          <a:xfrm>
            <a:off x="6321449" y="971802"/>
            <a:ext cx="1517601" cy="206676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8"/>
          <p:cNvSpPr txBox="1">
            <a:spLocks noGrp="1"/>
          </p:cNvSpPr>
          <p:nvPr>
            <p:ph type="title" idx="4294967295"/>
          </p:nvPr>
        </p:nvSpPr>
        <p:spPr>
          <a:xfrm>
            <a:off x="253578" y="-137199"/>
            <a:ext cx="8229600" cy="1139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100" b="1">
                <a:solidFill>
                  <a:schemeClr val="dk1"/>
                </a:solidFill>
                <a:latin typeface="Amatic SC"/>
                <a:ea typeface="Amatic SC"/>
                <a:cs typeface="Amatic SC"/>
                <a:sym typeface="Amatic SC"/>
              </a:rPr>
              <a:t>Reception Staff</a:t>
            </a:r>
            <a:endParaRPr sz="4100" b="1"/>
          </a:p>
        </p:txBody>
      </p:sp>
      <p:sp>
        <p:nvSpPr>
          <p:cNvPr id="144" name="Google Shape;144;p8"/>
          <p:cNvSpPr txBox="1"/>
          <p:nvPr/>
        </p:nvSpPr>
        <p:spPr>
          <a:xfrm>
            <a:off x="3164265" y="2746543"/>
            <a:ext cx="23352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800" b="1" i="0" u="none" strike="noStrike" cap="none" dirty="0">
                <a:solidFill>
                  <a:srgbClr val="000000"/>
                </a:solidFill>
                <a:latin typeface="Amatic SC"/>
                <a:ea typeface="Amatic SC"/>
                <a:cs typeface="Amatic SC"/>
                <a:sym typeface="Amatic SC"/>
              </a:rPr>
              <a:t>Miss </a:t>
            </a:r>
            <a:r>
              <a:rPr lang="en-US" sz="1800" b="1" dirty="0">
                <a:latin typeface="Amatic SC"/>
                <a:ea typeface="Amatic SC"/>
                <a:cs typeface="Amatic SC"/>
                <a:sym typeface="Amatic SC"/>
              </a:rPr>
              <a:t>Gallie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800" b="1" i="0" u="none" strike="noStrike" cap="none" dirty="0">
                <a:solidFill>
                  <a:srgbClr val="000000"/>
                </a:solidFill>
                <a:latin typeface="Amatic SC"/>
                <a:ea typeface="Amatic SC"/>
                <a:cs typeface="Amatic SC"/>
                <a:sym typeface="Amatic SC"/>
              </a:rPr>
              <a:t>Reception Class Teacher</a:t>
            </a:r>
            <a:endParaRPr sz="1800" b="1" i="0" u="none" strike="noStrike" cap="none" dirty="0">
              <a:solidFill>
                <a:srgbClr val="000000"/>
              </a:solidFill>
              <a:latin typeface="Amatic SC"/>
              <a:ea typeface="Amatic SC"/>
              <a:cs typeface="Amatic SC"/>
              <a:sym typeface="Amatic SC"/>
            </a:endParaRPr>
          </a:p>
        </p:txBody>
      </p:sp>
      <p:sp>
        <p:nvSpPr>
          <p:cNvPr id="145" name="Google Shape;145;p8"/>
          <p:cNvSpPr txBox="1"/>
          <p:nvPr/>
        </p:nvSpPr>
        <p:spPr>
          <a:xfrm>
            <a:off x="5876839" y="2773398"/>
            <a:ext cx="23352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800" b="1" i="0" u="none" strike="noStrike" cap="none">
                <a:solidFill>
                  <a:srgbClr val="000000"/>
                </a:solidFill>
                <a:latin typeface="Amatic SC"/>
                <a:ea typeface="Amatic SC"/>
                <a:cs typeface="Amatic SC"/>
                <a:sym typeface="Amatic SC"/>
              </a:rPr>
              <a:t>Mrs </a:t>
            </a:r>
            <a:r>
              <a:rPr lang="en-US" sz="1800" b="1">
                <a:latin typeface="Amatic SC"/>
                <a:ea typeface="Amatic SC"/>
                <a:cs typeface="Amatic SC"/>
                <a:sym typeface="Amatic SC"/>
              </a:rPr>
              <a:t>Rimmer</a:t>
            </a:r>
            <a:endParaRPr sz="1800" b="1" i="0" u="none" strike="noStrike" cap="none">
              <a:solidFill>
                <a:srgbClr val="000000"/>
              </a:solidFill>
              <a:latin typeface="Amatic SC"/>
              <a:ea typeface="Amatic SC"/>
              <a:cs typeface="Amatic SC"/>
              <a:sym typeface="Amatic SC"/>
            </a:endParaRPr>
          </a:p>
          <a:p>
            <a:pPr marL="0" marR="0" lvl="0" indent="0" algn="ctr" rtl="0">
              <a:lnSpc>
                <a:spcPct val="100000"/>
              </a:lnSpc>
              <a:spcBef>
                <a:spcPts val="0"/>
              </a:spcBef>
              <a:spcAft>
                <a:spcPts val="0"/>
              </a:spcAft>
              <a:buClr>
                <a:srgbClr val="000000"/>
              </a:buClr>
              <a:buSzPts val="1400"/>
              <a:buFont typeface="Arial"/>
              <a:buNone/>
            </a:pPr>
            <a:r>
              <a:rPr lang="en-US" sz="1800" b="1" i="0" u="none" strike="noStrike" cap="none">
                <a:solidFill>
                  <a:srgbClr val="000000"/>
                </a:solidFill>
                <a:latin typeface="Amatic SC"/>
                <a:ea typeface="Amatic SC"/>
                <a:cs typeface="Amatic SC"/>
                <a:sym typeface="Amatic SC"/>
              </a:rPr>
              <a:t> Reception Class Teacher</a:t>
            </a:r>
            <a:endParaRPr sz="1800" b="1" i="0" u="none" strike="noStrike" cap="none">
              <a:solidFill>
                <a:srgbClr val="000000"/>
              </a:solidFill>
              <a:latin typeface="Amatic SC"/>
              <a:ea typeface="Amatic SC"/>
              <a:cs typeface="Amatic SC"/>
              <a:sym typeface="Amatic SC"/>
            </a:endParaRPr>
          </a:p>
        </p:txBody>
      </p:sp>
      <p:sp>
        <p:nvSpPr>
          <p:cNvPr id="146" name="Google Shape;146;p8"/>
          <p:cNvSpPr/>
          <p:nvPr/>
        </p:nvSpPr>
        <p:spPr>
          <a:xfrm>
            <a:off x="725012" y="2923156"/>
            <a:ext cx="2061900" cy="646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matic SC"/>
                <a:ea typeface="Amatic SC"/>
                <a:cs typeface="Amatic SC"/>
                <a:sym typeface="Amatic SC"/>
              </a:rPr>
              <a:t>Miss Hennessey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matic SC"/>
                <a:ea typeface="Amatic SC"/>
                <a:cs typeface="Amatic SC"/>
                <a:sym typeface="Amatic SC"/>
              </a:rPr>
              <a:t>EYFS Lead Teacher</a:t>
            </a:r>
            <a:endParaRPr sz="1400" b="0" i="0" u="none" strike="noStrike" cap="none">
              <a:solidFill>
                <a:srgbClr val="000000"/>
              </a:solidFill>
              <a:latin typeface="Arial"/>
              <a:ea typeface="Arial"/>
              <a:cs typeface="Arial"/>
              <a:sym typeface="Arial"/>
            </a:endParaRPr>
          </a:p>
        </p:txBody>
      </p:sp>
      <p:sp>
        <p:nvSpPr>
          <p:cNvPr id="147" name="Google Shape;147;p8"/>
          <p:cNvSpPr txBox="1"/>
          <p:nvPr/>
        </p:nvSpPr>
        <p:spPr>
          <a:xfrm>
            <a:off x="665054" y="5833202"/>
            <a:ext cx="23352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800" b="1" i="0" u="none" strike="noStrike" cap="none" dirty="0">
                <a:solidFill>
                  <a:srgbClr val="000000"/>
                </a:solidFill>
                <a:latin typeface="Amatic SC"/>
                <a:ea typeface="Amatic SC"/>
                <a:cs typeface="Amatic SC"/>
                <a:sym typeface="Amatic SC"/>
              </a:rPr>
              <a:t>Miss </a:t>
            </a:r>
            <a:r>
              <a:rPr lang="en-US" sz="1800" b="1" dirty="0" err="1">
                <a:latin typeface="Amatic SC"/>
                <a:ea typeface="Amatic SC"/>
                <a:cs typeface="Amatic SC"/>
                <a:sym typeface="Amatic SC"/>
              </a:rPr>
              <a:t>richardson</a:t>
            </a:r>
            <a:endParaRPr sz="1800" b="1" i="0" u="none" strike="noStrike" cap="none" dirty="0">
              <a:solidFill>
                <a:srgbClr val="000000"/>
              </a:solidFill>
              <a:latin typeface="Amatic SC"/>
              <a:ea typeface="Amatic SC"/>
              <a:cs typeface="Amatic SC"/>
              <a:sym typeface="Amatic SC"/>
            </a:endParaRPr>
          </a:p>
          <a:p>
            <a:pPr marL="0" marR="0" lvl="0" indent="0" algn="ctr" rtl="0">
              <a:lnSpc>
                <a:spcPct val="100000"/>
              </a:lnSpc>
              <a:spcBef>
                <a:spcPts val="0"/>
              </a:spcBef>
              <a:spcAft>
                <a:spcPts val="0"/>
              </a:spcAft>
              <a:buClr>
                <a:srgbClr val="000000"/>
              </a:buClr>
              <a:buSzPts val="1400"/>
              <a:buFont typeface="Arial"/>
              <a:buNone/>
            </a:pPr>
            <a:r>
              <a:rPr lang="en-US" sz="1800" b="1" dirty="0">
                <a:latin typeface="Amatic SC"/>
                <a:ea typeface="Amatic SC"/>
                <a:cs typeface="Amatic SC"/>
                <a:sym typeface="Amatic SC"/>
              </a:rPr>
              <a:t>Key Worker</a:t>
            </a:r>
            <a:endParaRPr sz="1800" b="1" i="0" u="none" strike="noStrike" cap="none" dirty="0">
              <a:solidFill>
                <a:srgbClr val="000000"/>
              </a:solidFill>
              <a:latin typeface="Amatic SC"/>
              <a:ea typeface="Amatic SC"/>
              <a:cs typeface="Amatic SC"/>
              <a:sym typeface="Amatic SC"/>
            </a:endParaRPr>
          </a:p>
        </p:txBody>
      </p:sp>
      <p:pic>
        <p:nvPicPr>
          <p:cNvPr id="148" name="Google Shape;148;p8"/>
          <p:cNvPicPr preferRelativeResize="0"/>
          <p:nvPr/>
        </p:nvPicPr>
        <p:blipFill>
          <a:blip r:embed="rId3">
            <a:alphaModFix/>
          </a:blip>
          <a:stretch>
            <a:fillRect/>
          </a:stretch>
        </p:blipFill>
        <p:spPr>
          <a:xfrm>
            <a:off x="6277913" y="730500"/>
            <a:ext cx="1533075" cy="2085750"/>
          </a:xfrm>
          <a:prstGeom prst="rect">
            <a:avLst/>
          </a:prstGeom>
          <a:noFill/>
          <a:ln>
            <a:noFill/>
          </a:ln>
        </p:spPr>
      </p:pic>
      <p:pic>
        <p:nvPicPr>
          <p:cNvPr id="149" name="Google Shape;149;p8"/>
          <p:cNvPicPr preferRelativeResize="0"/>
          <p:nvPr/>
        </p:nvPicPr>
        <p:blipFill>
          <a:blip r:embed="rId4">
            <a:alphaModFix/>
          </a:blip>
          <a:stretch>
            <a:fillRect/>
          </a:stretch>
        </p:blipFill>
        <p:spPr>
          <a:xfrm>
            <a:off x="933275" y="773349"/>
            <a:ext cx="1560200" cy="2000050"/>
          </a:xfrm>
          <a:prstGeom prst="rect">
            <a:avLst/>
          </a:prstGeom>
          <a:noFill/>
          <a:ln>
            <a:noFill/>
          </a:ln>
        </p:spPr>
      </p:pic>
      <p:pic>
        <p:nvPicPr>
          <p:cNvPr id="151" name="Google Shape;151;p8"/>
          <p:cNvPicPr preferRelativeResize="0"/>
          <p:nvPr/>
        </p:nvPicPr>
        <p:blipFill>
          <a:blip r:embed="rId5">
            <a:alphaModFix/>
          </a:blip>
          <a:stretch>
            <a:fillRect/>
          </a:stretch>
        </p:blipFill>
        <p:spPr>
          <a:xfrm>
            <a:off x="1148584" y="3833154"/>
            <a:ext cx="1423500" cy="2000050"/>
          </a:xfrm>
          <a:prstGeom prst="rect">
            <a:avLst/>
          </a:prstGeom>
          <a:noFill/>
          <a:ln>
            <a:noFill/>
          </a:ln>
        </p:spPr>
      </p:pic>
      <p:pic>
        <p:nvPicPr>
          <p:cNvPr id="152" name="Google Shape;152;p8"/>
          <p:cNvPicPr preferRelativeResize="0"/>
          <p:nvPr/>
        </p:nvPicPr>
        <p:blipFill>
          <a:blip r:embed="rId6">
            <a:alphaModFix/>
          </a:blip>
          <a:stretch>
            <a:fillRect/>
          </a:stretch>
        </p:blipFill>
        <p:spPr>
          <a:xfrm>
            <a:off x="3000254" y="3833154"/>
            <a:ext cx="1388600" cy="1971100"/>
          </a:xfrm>
          <a:prstGeom prst="rect">
            <a:avLst/>
          </a:prstGeom>
          <a:noFill/>
          <a:ln>
            <a:noFill/>
          </a:ln>
        </p:spPr>
      </p:pic>
      <p:sp>
        <p:nvSpPr>
          <p:cNvPr id="154" name="Google Shape;154;p8"/>
          <p:cNvSpPr txBox="1"/>
          <p:nvPr/>
        </p:nvSpPr>
        <p:spPr>
          <a:xfrm>
            <a:off x="2722873" y="5804250"/>
            <a:ext cx="1715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800" b="1" i="0" u="none" strike="noStrike" cap="none" dirty="0">
                <a:solidFill>
                  <a:srgbClr val="000000"/>
                </a:solidFill>
                <a:latin typeface="Amatic SC"/>
                <a:ea typeface="Amatic SC"/>
                <a:cs typeface="Amatic SC"/>
                <a:sym typeface="Amatic SC"/>
              </a:rPr>
              <a:t>Miss </a:t>
            </a:r>
            <a:r>
              <a:rPr lang="en-US" sz="1800" b="1" dirty="0" err="1">
                <a:latin typeface="Amatic SC"/>
                <a:ea typeface="Amatic SC"/>
                <a:cs typeface="Amatic SC"/>
                <a:sym typeface="Amatic SC"/>
              </a:rPr>
              <a:t>brierly</a:t>
            </a:r>
            <a:endParaRPr sz="1800" b="1" i="0" u="none" strike="noStrike" cap="none" dirty="0">
              <a:solidFill>
                <a:srgbClr val="000000"/>
              </a:solidFill>
              <a:latin typeface="Amatic SC"/>
              <a:ea typeface="Amatic SC"/>
              <a:cs typeface="Amatic SC"/>
              <a:sym typeface="Amatic SC"/>
            </a:endParaRPr>
          </a:p>
          <a:p>
            <a:pPr marL="0" marR="0" lvl="0" indent="0" algn="ctr" rtl="0">
              <a:lnSpc>
                <a:spcPct val="100000"/>
              </a:lnSpc>
              <a:spcBef>
                <a:spcPts val="0"/>
              </a:spcBef>
              <a:spcAft>
                <a:spcPts val="0"/>
              </a:spcAft>
              <a:buClr>
                <a:srgbClr val="000000"/>
              </a:buClr>
              <a:buSzPts val="1400"/>
              <a:buFont typeface="Arial"/>
              <a:buNone/>
            </a:pPr>
            <a:r>
              <a:rPr lang="en-US" sz="1800" b="1" dirty="0">
                <a:latin typeface="Amatic SC"/>
                <a:ea typeface="Amatic SC"/>
                <a:cs typeface="Amatic SC"/>
                <a:sym typeface="Amatic SC"/>
              </a:rPr>
              <a:t>Key Worker</a:t>
            </a:r>
            <a:endParaRPr sz="1800" b="1" i="0" u="none" strike="noStrike" cap="none" dirty="0">
              <a:solidFill>
                <a:srgbClr val="000000"/>
              </a:solidFill>
              <a:latin typeface="Amatic SC"/>
              <a:ea typeface="Amatic SC"/>
              <a:cs typeface="Amatic SC"/>
              <a:sym typeface="Amatic SC"/>
            </a:endParaRPr>
          </a:p>
        </p:txBody>
      </p:sp>
      <p:sp>
        <p:nvSpPr>
          <p:cNvPr id="155" name="Google Shape;155;p8"/>
          <p:cNvSpPr txBox="1"/>
          <p:nvPr/>
        </p:nvSpPr>
        <p:spPr>
          <a:xfrm>
            <a:off x="4461570" y="5804890"/>
            <a:ext cx="1715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800" b="1" i="0" u="none" strike="noStrike" cap="none" dirty="0">
                <a:solidFill>
                  <a:srgbClr val="000000"/>
                </a:solidFill>
                <a:latin typeface="Amatic SC"/>
                <a:ea typeface="Amatic SC"/>
                <a:cs typeface="Amatic SC"/>
                <a:sym typeface="Amatic SC"/>
              </a:rPr>
              <a:t>Miss Timmins</a:t>
            </a:r>
            <a:endParaRPr sz="1800" b="1" i="0" u="none" strike="noStrike" cap="none" dirty="0">
              <a:solidFill>
                <a:srgbClr val="000000"/>
              </a:solidFill>
              <a:latin typeface="Amatic SC"/>
              <a:ea typeface="Amatic SC"/>
              <a:cs typeface="Amatic SC"/>
              <a:sym typeface="Amatic SC"/>
            </a:endParaRPr>
          </a:p>
          <a:p>
            <a:pPr marL="0" marR="0" lvl="0" indent="0" algn="ctr" rtl="0">
              <a:lnSpc>
                <a:spcPct val="100000"/>
              </a:lnSpc>
              <a:spcBef>
                <a:spcPts val="0"/>
              </a:spcBef>
              <a:spcAft>
                <a:spcPts val="0"/>
              </a:spcAft>
              <a:buClr>
                <a:srgbClr val="000000"/>
              </a:buClr>
              <a:buSzPts val="1400"/>
              <a:buFont typeface="Arial"/>
              <a:buNone/>
            </a:pPr>
            <a:r>
              <a:rPr lang="en-US" sz="1800" b="1" dirty="0">
                <a:latin typeface="Amatic SC"/>
                <a:ea typeface="Amatic SC"/>
                <a:cs typeface="Amatic SC"/>
                <a:sym typeface="Amatic SC"/>
              </a:rPr>
              <a:t>Key Worker</a:t>
            </a:r>
            <a:endParaRPr sz="1800" b="1" i="0" u="none" strike="noStrike" cap="none" dirty="0">
              <a:solidFill>
                <a:srgbClr val="000000"/>
              </a:solidFill>
              <a:latin typeface="Amatic SC"/>
              <a:ea typeface="Amatic SC"/>
              <a:cs typeface="Amatic SC"/>
              <a:sym typeface="Amatic SC"/>
            </a:endParaRPr>
          </a:p>
        </p:txBody>
      </p:sp>
      <p:sp>
        <p:nvSpPr>
          <p:cNvPr id="156" name="Google Shape;156;p8"/>
          <p:cNvSpPr txBox="1"/>
          <p:nvPr/>
        </p:nvSpPr>
        <p:spPr>
          <a:xfrm>
            <a:off x="6578287" y="5804250"/>
            <a:ext cx="17157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800" b="1" i="0" u="none" strike="noStrike" cap="none" dirty="0">
                <a:solidFill>
                  <a:srgbClr val="000000"/>
                </a:solidFill>
                <a:latin typeface="Amatic SC"/>
                <a:ea typeface="Amatic SC"/>
                <a:cs typeface="Amatic SC"/>
                <a:sym typeface="Amatic SC"/>
              </a:rPr>
              <a:t>Miss </a:t>
            </a:r>
            <a:r>
              <a:rPr lang="en-US" sz="1800" b="1" dirty="0" err="1">
                <a:latin typeface="Amatic SC"/>
                <a:ea typeface="Amatic SC"/>
                <a:cs typeface="Amatic SC"/>
                <a:sym typeface="Amatic SC"/>
              </a:rPr>
              <a:t>manuel</a:t>
            </a:r>
            <a:endParaRPr sz="1800" b="1" i="0" u="none" strike="noStrike" cap="none" dirty="0">
              <a:solidFill>
                <a:srgbClr val="000000"/>
              </a:solidFill>
              <a:latin typeface="Amatic SC"/>
              <a:ea typeface="Amatic SC"/>
              <a:cs typeface="Amatic SC"/>
              <a:sym typeface="Amatic SC"/>
            </a:endParaRPr>
          </a:p>
          <a:p>
            <a:pPr marL="0" marR="0" lvl="0" indent="0" algn="ctr" rtl="0">
              <a:lnSpc>
                <a:spcPct val="100000"/>
              </a:lnSpc>
              <a:spcBef>
                <a:spcPts val="0"/>
              </a:spcBef>
              <a:spcAft>
                <a:spcPts val="0"/>
              </a:spcAft>
              <a:buClr>
                <a:srgbClr val="000000"/>
              </a:buClr>
              <a:buSzPts val="1400"/>
              <a:buFont typeface="Arial"/>
              <a:buNone/>
            </a:pPr>
            <a:r>
              <a:rPr lang="en-US" sz="1800" b="1" dirty="0">
                <a:latin typeface="Amatic SC"/>
                <a:ea typeface="Amatic SC"/>
                <a:cs typeface="Amatic SC"/>
                <a:sym typeface="Amatic SC"/>
              </a:rPr>
              <a:t>Key Worker</a:t>
            </a:r>
            <a:endParaRPr sz="1800" b="1" i="0" u="none" strike="noStrike" cap="none" dirty="0">
              <a:solidFill>
                <a:srgbClr val="000000"/>
              </a:solidFill>
              <a:latin typeface="Amatic SC"/>
              <a:ea typeface="Amatic SC"/>
              <a:cs typeface="Amatic SC"/>
              <a:sym typeface="Amatic SC"/>
            </a:endParaRPr>
          </a:p>
        </p:txBody>
      </p:sp>
      <p:pic>
        <p:nvPicPr>
          <p:cNvPr id="158" name="Google Shape;158;p8" title="charlotte.jpg"/>
          <p:cNvPicPr preferRelativeResize="0"/>
          <p:nvPr/>
        </p:nvPicPr>
        <p:blipFill>
          <a:blip r:embed="rId7">
            <a:alphaModFix/>
          </a:blip>
          <a:stretch>
            <a:fillRect/>
          </a:stretch>
        </p:blipFill>
        <p:spPr>
          <a:xfrm>
            <a:off x="6578287" y="3823269"/>
            <a:ext cx="1533075" cy="1971092"/>
          </a:xfrm>
          <a:prstGeom prst="rect">
            <a:avLst/>
          </a:prstGeom>
          <a:noFill/>
          <a:ln>
            <a:noFill/>
          </a:ln>
        </p:spPr>
      </p:pic>
      <p:pic>
        <p:nvPicPr>
          <p:cNvPr id="5" name="Picture 4" descr="A person in a blue shirt&#10;&#10;AI-generated content may be incorrect.">
            <a:extLst>
              <a:ext uri="{FF2B5EF4-FFF2-40B4-BE49-F238E27FC236}">
                <a16:creationId xmlns:a16="http://schemas.microsoft.com/office/drawing/2014/main" id="{ECC54B59-51CD-76D1-2310-0E3D9AFAB8D6}"/>
              </a:ext>
            </a:extLst>
          </p:cNvPr>
          <p:cNvPicPr>
            <a:picLocks noChangeAspect="1"/>
          </p:cNvPicPr>
          <p:nvPr/>
        </p:nvPicPr>
        <p:blipFill>
          <a:blip r:embed="rId8"/>
          <a:stretch>
            <a:fillRect/>
          </a:stretch>
        </p:blipFill>
        <p:spPr>
          <a:xfrm>
            <a:off x="4589362" y="3833154"/>
            <a:ext cx="1533075" cy="1971096"/>
          </a:xfrm>
          <a:prstGeom prst="rect">
            <a:avLst/>
          </a:prstGeom>
        </p:spPr>
      </p:pic>
      <p:pic>
        <p:nvPicPr>
          <p:cNvPr id="7" name="Picture 6" descr="A person with braided hair wearing glasses&#10;&#10;AI-generated content may be incorrect.">
            <a:extLst>
              <a:ext uri="{FF2B5EF4-FFF2-40B4-BE49-F238E27FC236}">
                <a16:creationId xmlns:a16="http://schemas.microsoft.com/office/drawing/2014/main" id="{CCE31136-7727-4253-4ECF-C7960D291030}"/>
              </a:ext>
            </a:extLst>
          </p:cNvPr>
          <p:cNvPicPr>
            <a:picLocks noChangeAspect="1"/>
          </p:cNvPicPr>
          <p:nvPr/>
        </p:nvPicPr>
        <p:blipFill>
          <a:blip r:embed="rId9"/>
          <a:stretch>
            <a:fillRect/>
          </a:stretch>
        </p:blipFill>
        <p:spPr>
          <a:xfrm>
            <a:off x="3580723" y="770176"/>
            <a:ext cx="1533075" cy="197109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
          <p:cNvSpPr txBox="1">
            <a:spLocks noGrp="1"/>
          </p:cNvSpPr>
          <p:nvPr>
            <p:ph type="title" idx="4294967295"/>
          </p:nvPr>
        </p:nvSpPr>
        <p:spPr>
          <a:xfrm>
            <a:off x="0" y="277813"/>
            <a:ext cx="8229600" cy="8477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omic Sans MS"/>
              <a:buNone/>
            </a:pPr>
            <a:r>
              <a:rPr lang="en-US" sz="4800" b="1" i="0" u="none">
                <a:solidFill>
                  <a:schemeClr val="dk1"/>
                </a:solidFill>
                <a:latin typeface="Amatic SC"/>
                <a:ea typeface="Amatic SC"/>
                <a:cs typeface="Amatic SC"/>
                <a:sym typeface="Amatic SC"/>
              </a:rPr>
              <a:t>Our Office Staff </a:t>
            </a:r>
            <a:endParaRPr sz="4800" b="1">
              <a:solidFill>
                <a:schemeClr val="dk1"/>
              </a:solidFill>
              <a:latin typeface="Amatic SC"/>
              <a:ea typeface="Amatic SC"/>
              <a:cs typeface="Amatic SC"/>
              <a:sym typeface="Amatic SC"/>
            </a:endParaRPr>
          </a:p>
        </p:txBody>
      </p:sp>
      <p:sp>
        <p:nvSpPr>
          <p:cNvPr id="165" name="Google Shape;165;p2"/>
          <p:cNvSpPr txBox="1"/>
          <p:nvPr/>
        </p:nvSpPr>
        <p:spPr>
          <a:xfrm>
            <a:off x="831850" y="4230687"/>
            <a:ext cx="23052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omic Sans MS"/>
              <a:buNone/>
            </a:pPr>
            <a:endParaRPr sz="1400" b="0" i="0" u="none" strike="noStrike" cap="none">
              <a:solidFill>
                <a:srgbClr val="000000"/>
              </a:solidFill>
              <a:latin typeface="Arial"/>
              <a:ea typeface="Arial"/>
              <a:cs typeface="Arial"/>
              <a:sym typeface="Arial"/>
            </a:endParaRPr>
          </a:p>
        </p:txBody>
      </p:sp>
      <p:sp>
        <p:nvSpPr>
          <p:cNvPr id="166" name="Google Shape;166;p2"/>
          <p:cNvSpPr txBox="1"/>
          <p:nvPr/>
        </p:nvSpPr>
        <p:spPr>
          <a:xfrm>
            <a:off x="5757688" y="4320572"/>
            <a:ext cx="23034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omic Sans MS"/>
              <a:buNone/>
            </a:pPr>
            <a:r>
              <a:rPr lang="en-US" sz="1800" b="1" i="0" u="none" strike="noStrike" cap="none">
                <a:solidFill>
                  <a:srgbClr val="000000"/>
                </a:solidFill>
                <a:latin typeface="Amatic SC"/>
                <a:ea typeface="Amatic SC"/>
                <a:cs typeface="Amatic SC"/>
                <a:sym typeface="Amatic SC"/>
              </a:rPr>
              <a:t>Mrs Hargreaves</a:t>
            </a:r>
            <a:endParaRPr sz="1800" b="1" i="0" u="none" strike="noStrike" cap="none">
              <a:solidFill>
                <a:srgbClr val="000000"/>
              </a:solidFill>
              <a:latin typeface="Amatic SC"/>
              <a:ea typeface="Amatic SC"/>
              <a:cs typeface="Amatic SC"/>
              <a:sym typeface="Amatic SC"/>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omic Sans MS"/>
              <a:ea typeface="Comic Sans MS"/>
              <a:cs typeface="Comic Sans MS"/>
              <a:sym typeface="Comic Sans MS"/>
            </a:endParaRPr>
          </a:p>
        </p:txBody>
      </p:sp>
      <p:sp>
        <p:nvSpPr>
          <p:cNvPr id="167" name="Google Shape;167;p2"/>
          <p:cNvSpPr txBox="1"/>
          <p:nvPr/>
        </p:nvSpPr>
        <p:spPr>
          <a:xfrm>
            <a:off x="1144450" y="4412977"/>
            <a:ext cx="17724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matic SC"/>
                <a:ea typeface="Amatic SC"/>
                <a:cs typeface="Amatic SC"/>
                <a:sym typeface="Amatic SC"/>
              </a:rPr>
              <a:t>Mrs Greenall </a:t>
            </a:r>
            <a:endParaRPr sz="1800" b="1" i="0" u="none" strike="noStrike" cap="none">
              <a:solidFill>
                <a:srgbClr val="000000"/>
              </a:solidFill>
              <a:latin typeface="Amatic SC"/>
              <a:ea typeface="Amatic SC"/>
              <a:cs typeface="Amatic SC"/>
              <a:sym typeface="Amatic SC"/>
            </a:endParaRPr>
          </a:p>
        </p:txBody>
      </p:sp>
      <p:sp>
        <p:nvSpPr>
          <p:cNvPr id="168" name="Google Shape;168;p2"/>
          <p:cNvSpPr txBox="1"/>
          <p:nvPr/>
        </p:nvSpPr>
        <p:spPr>
          <a:xfrm>
            <a:off x="3435637" y="4315702"/>
            <a:ext cx="22728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matic SC"/>
                <a:ea typeface="Amatic SC"/>
                <a:cs typeface="Amatic SC"/>
                <a:sym typeface="Amatic SC"/>
              </a:rPr>
              <a:t>M</a:t>
            </a:r>
            <a:r>
              <a:rPr lang="en-US" sz="1800" b="1">
                <a:latin typeface="Amatic SC"/>
                <a:ea typeface="Amatic SC"/>
                <a:cs typeface="Amatic SC"/>
                <a:sym typeface="Amatic SC"/>
              </a:rPr>
              <a:t>iss Cunningham</a:t>
            </a:r>
            <a:endParaRPr sz="1800" b="1" i="0" u="none" strike="noStrike" cap="none">
              <a:solidFill>
                <a:srgbClr val="000000"/>
              </a:solidFill>
              <a:latin typeface="Amatic SC"/>
              <a:ea typeface="Amatic SC"/>
              <a:cs typeface="Amatic SC"/>
              <a:sym typeface="Amatic SC"/>
            </a:endParaRPr>
          </a:p>
        </p:txBody>
      </p:sp>
      <p:pic>
        <p:nvPicPr>
          <p:cNvPr id="169" name="Google Shape;169;p2"/>
          <p:cNvPicPr preferRelativeResize="0"/>
          <p:nvPr/>
        </p:nvPicPr>
        <p:blipFill>
          <a:blip r:embed="rId3">
            <a:alphaModFix/>
          </a:blip>
          <a:stretch>
            <a:fillRect/>
          </a:stretch>
        </p:blipFill>
        <p:spPr>
          <a:xfrm>
            <a:off x="1052075" y="1820850"/>
            <a:ext cx="1864775" cy="2494850"/>
          </a:xfrm>
          <a:prstGeom prst="rect">
            <a:avLst/>
          </a:prstGeom>
          <a:noFill/>
          <a:ln>
            <a:noFill/>
          </a:ln>
        </p:spPr>
      </p:pic>
      <p:pic>
        <p:nvPicPr>
          <p:cNvPr id="170" name="Google Shape;170;p2"/>
          <p:cNvPicPr preferRelativeResize="0"/>
          <p:nvPr/>
        </p:nvPicPr>
        <p:blipFill>
          <a:blip r:embed="rId4">
            <a:alphaModFix/>
          </a:blip>
          <a:stretch>
            <a:fillRect/>
          </a:stretch>
        </p:blipFill>
        <p:spPr>
          <a:xfrm>
            <a:off x="5930820" y="1833100"/>
            <a:ext cx="1864780" cy="2397575"/>
          </a:xfrm>
          <a:prstGeom prst="rect">
            <a:avLst/>
          </a:prstGeom>
          <a:noFill/>
          <a:ln>
            <a:noFill/>
          </a:ln>
        </p:spPr>
      </p:pic>
      <p:pic>
        <p:nvPicPr>
          <p:cNvPr id="171" name="Google Shape;171;p2"/>
          <p:cNvPicPr preferRelativeResize="0"/>
          <p:nvPr/>
        </p:nvPicPr>
        <p:blipFill rotWithShape="1">
          <a:blip r:embed="rId5">
            <a:alphaModFix/>
          </a:blip>
          <a:srcRect r="-7561" b="-7561"/>
          <a:stretch/>
        </p:blipFill>
        <p:spPr>
          <a:xfrm>
            <a:off x="3525888" y="1820850"/>
            <a:ext cx="2016100" cy="2592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7"/>
          <p:cNvSpPr txBox="1">
            <a:spLocks noGrp="1"/>
          </p:cNvSpPr>
          <p:nvPr>
            <p:ph type="title"/>
          </p:nvPr>
        </p:nvSpPr>
        <p:spPr>
          <a:xfrm>
            <a:off x="457200" y="277812"/>
            <a:ext cx="8229600" cy="8477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C000"/>
              </a:buClr>
              <a:buSzPts val="4600"/>
              <a:buFont typeface="Comic Sans MS"/>
              <a:buNone/>
            </a:pPr>
            <a:r>
              <a:rPr lang="en-US" sz="4600" b="1" i="0">
                <a:solidFill>
                  <a:srgbClr val="0070C0"/>
                </a:solidFill>
                <a:latin typeface="Amatic SC"/>
                <a:ea typeface="Amatic SC"/>
                <a:cs typeface="Amatic SC"/>
                <a:sym typeface="Amatic SC"/>
              </a:rPr>
              <a:t>Induction Process</a:t>
            </a:r>
            <a:endParaRPr b="1">
              <a:solidFill>
                <a:srgbClr val="0070C0"/>
              </a:solidFill>
              <a:latin typeface="Amatic SC"/>
              <a:ea typeface="Amatic SC"/>
              <a:cs typeface="Amatic SC"/>
              <a:sym typeface="Amatic SC"/>
            </a:endParaRPr>
          </a:p>
        </p:txBody>
      </p:sp>
      <p:sp>
        <p:nvSpPr>
          <p:cNvPr id="178" name="Google Shape;178;p27"/>
          <p:cNvSpPr txBox="1">
            <a:spLocks noGrp="1"/>
          </p:cNvSpPr>
          <p:nvPr>
            <p:ph type="body" idx="1"/>
          </p:nvPr>
        </p:nvSpPr>
        <p:spPr>
          <a:xfrm>
            <a:off x="457200" y="966374"/>
            <a:ext cx="8229600" cy="57078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Comic Sans MS"/>
              <a:buNone/>
            </a:pPr>
            <a:r>
              <a:rPr lang="en-US" sz="2800" b="1" i="0" u="none" dirty="0">
                <a:solidFill>
                  <a:schemeClr val="dk1"/>
                </a:solidFill>
                <a:latin typeface="Amatic SC"/>
                <a:ea typeface="Amatic SC"/>
                <a:cs typeface="Amatic SC"/>
                <a:sym typeface="Amatic SC"/>
              </a:rPr>
              <a:t>Prior to starting Reception who are new to </a:t>
            </a:r>
            <a:r>
              <a:rPr lang="en-US" sz="2800" b="1" i="0" u="none" dirty="0" err="1">
                <a:solidFill>
                  <a:schemeClr val="dk1"/>
                </a:solidFill>
                <a:latin typeface="Amatic SC"/>
                <a:ea typeface="Amatic SC"/>
                <a:cs typeface="Amatic SC"/>
                <a:sym typeface="Amatic SC"/>
              </a:rPr>
              <a:t>gwladys</a:t>
            </a:r>
            <a:r>
              <a:rPr lang="en-US" sz="2800" b="1" i="0" u="none" dirty="0">
                <a:solidFill>
                  <a:schemeClr val="dk1"/>
                </a:solidFill>
                <a:latin typeface="Amatic SC"/>
                <a:ea typeface="Amatic SC"/>
                <a:cs typeface="Amatic SC"/>
                <a:sym typeface="Amatic SC"/>
              </a:rPr>
              <a:t> street</a:t>
            </a:r>
            <a:r>
              <a:rPr lang="en-US" sz="2800" b="1" dirty="0">
                <a:latin typeface="Amatic SC"/>
                <a:ea typeface="Amatic SC"/>
                <a:cs typeface="Amatic SC"/>
                <a:sym typeface="Amatic SC"/>
              </a:rPr>
              <a:t>:</a:t>
            </a:r>
            <a:endParaRPr sz="2800" b="1" i="0" u="none" dirty="0">
              <a:solidFill>
                <a:schemeClr val="dk1"/>
              </a:solidFill>
              <a:latin typeface="Amatic SC"/>
              <a:ea typeface="Amatic SC"/>
              <a:cs typeface="Amatic SC"/>
              <a:sym typeface="Amatic SC"/>
            </a:endParaRPr>
          </a:p>
          <a:p>
            <a:pPr marL="457200" lvl="0" indent="-406400" algn="l" rtl="0">
              <a:lnSpc>
                <a:spcPct val="90000"/>
              </a:lnSpc>
              <a:spcBef>
                <a:spcPts val="480"/>
              </a:spcBef>
              <a:spcAft>
                <a:spcPts val="0"/>
              </a:spcAft>
              <a:buSzPts val="2800"/>
              <a:buFont typeface="Amatic SC"/>
              <a:buChar char="➔"/>
            </a:pPr>
            <a:r>
              <a:rPr lang="en-US" sz="2800" b="1" dirty="0">
                <a:latin typeface="Amatic SC"/>
                <a:ea typeface="Amatic SC"/>
                <a:cs typeface="Amatic SC"/>
                <a:sym typeface="Amatic SC"/>
              </a:rPr>
              <a:t>Home visit for all children </a:t>
            </a:r>
            <a:endParaRPr sz="2800" b="1" dirty="0">
              <a:latin typeface="Amatic SC"/>
              <a:ea typeface="Amatic SC"/>
              <a:cs typeface="Amatic SC"/>
              <a:sym typeface="Amatic SC"/>
            </a:endParaRPr>
          </a:p>
          <a:p>
            <a:pPr marL="457200" lvl="0" indent="-406400" algn="l" rtl="0">
              <a:lnSpc>
                <a:spcPct val="90000"/>
              </a:lnSpc>
              <a:spcBef>
                <a:spcPts val="0"/>
              </a:spcBef>
              <a:spcAft>
                <a:spcPts val="0"/>
              </a:spcAft>
              <a:buSzPts val="2800"/>
              <a:buFont typeface="Amatic SC"/>
              <a:buChar char="➔"/>
            </a:pPr>
            <a:r>
              <a:rPr lang="en-US" sz="2800" b="1" dirty="0">
                <a:latin typeface="Amatic SC"/>
                <a:ea typeface="Amatic SC"/>
                <a:cs typeface="Amatic SC"/>
                <a:sym typeface="Amatic SC"/>
              </a:rPr>
              <a:t>nursery visit for all children who currently attend another setting</a:t>
            </a:r>
            <a:endParaRPr sz="2800" b="1" dirty="0">
              <a:latin typeface="Amatic SC"/>
              <a:ea typeface="Amatic SC"/>
              <a:cs typeface="Amatic SC"/>
              <a:sym typeface="Amatic SC"/>
            </a:endParaRPr>
          </a:p>
          <a:p>
            <a:pPr marL="457200" lvl="0" indent="-406400" algn="l" rtl="0">
              <a:lnSpc>
                <a:spcPct val="90000"/>
              </a:lnSpc>
              <a:spcBef>
                <a:spcPts val="0"/>
              </a:spcBef>
              <a:spcAft>
                <a:spcPts val="0"/>
              </a:spcAft>
              <a:buSzPts val="2800"/>
              <a:buFont typeface="Amatic SC"/>
              <a:buChar char="➔"/>
            </a:pPr>
            <a:r>
              <a:rPr lang="en-US" sz="2800" b="1" dirty="0">
                <a:latin typeface="Amatic SC"/>
                <a:ea typeface="Amatic SC"/>
                <a:cs typeface="Amatic SC"/>
                <a:sym typeface="Amatic SC"/>
              </a:rPr>
              <a:t>weekly stay and play sessions</a:t>
            </a:r>
            <a:endParaRPr sz="2800" b="1" dirty="0">
              <a:latin typeface="Amatic SC"/>
              <a:ea typeface="Amatic SC"/>
              <a:cs typeface="Amatic SC"/>
              <a:sym typeface="Amatic SC"/>
            </a:endParaRPr>
          </a:p>
          <a:p>
            <a:pPr marL="0" lvl="0" indent="0" algn="l" rtl="0">
              <a:lnSpc>
                <a:spcPct val="90000"/>
              </a:lnSpc>
              <a:spcBef>
                <a:spcPts val="480"/>
              </a:spcBef>
              <a:spcAft>
                <a:spcPts val="0"/>
              </a:spcAft>
              <a:buNone/>
            </a:pPr>
            <a:endParaRPr sz="2800" b="1" dirty="0">
              <a:latin typeface="Amatic SC"/>
              <a:ea typeface="Amatic SC"/>
              <a:cs typeface="Amatic SC"/>
              <a:sym typeface="Amatic SC"/>
            </a:endParaRPr>
          </a:p>
          <a:p>
            <a:pPr marL="0" lvl="0" indent="0" algn="l" rtl="0">
              <a:lnSpc>
                <a:spcPct val="90000"/>
              </a:lnSpc>
              <a:spcBef>
                <a:spcPts val="480"/>
              </a:spcBef>
              <a:spcAft>
                <a:spcPts val="0"/>
              </a:spcAft>
              <a:buNone/>
            </a:pPr>
            <a:r>
              <a:rPr lang="en-US" sz="2800" b="1" dirty="0">
                <a:latin typeface="Amatic SC"/>
                <a:ea typeface="Amatic SC"/>
                <a:cs typeface="Amatic SC"/>
                <a:sym typeface="Amatic SC"/>
              </a:rPr>
              <a:t>For children who currently attend Gwladys Street Nursery:</a:t>
            </a:r>
            <a:endParaRPr sz="2800" b="1" dirty="0">
              <a:latin typeface="Amatic SC"/>
              <a:ea typeface="Amatic SC"/>
              <a:cs typeface="Amatic SC"/>
              <a:sym typeface="Amatic SC"/>
            </a:endParaRPr>
          </a:p>
          <a:p>
            <a:pPr marL="457200" lvl="0" indent="-406400" algn="l" rtl="0">
              <a:lnSpc>
                <a:spcPct val="90000"/>
              </a:lnSpc>
              <a:spcBef>
                <a:spcPts val="480"/>
              </a:spcBef>
              <a:spcAft>
                <a:spcPts val="0"/>
              </a:spcAft>
              <a:buSzPts val="2800"/>
              <a:buFont typeface="Amatic SC"/>
              <a:buChar char="➔"/>
            </a:pPr>
            <a:r>
              <a:rPr lang="en-US" sz="2800" b="1" dirty="0">
                <a:latin typeface="Amatic SC"/>
                <a:ea typeface="Amatic SC"/>
                <a:cs typeface="Amatic SC"/>
                <a:sym typeface="Amatic SC"/>
              </a:rPr>
              <a:t>attending new classrooms with miss </a:t>
            </a:r>
            <a:r>
              <a:rPr lang="en-US" sz="2800" b="1" dirty="0" err="1">
                <a:latin typeface="Amatic SC"/>
                <a:ea typeface="Amatic SC"/>
                <a:cs typeface="Amatic SC"/>
                <a:sym typeface="Amatic SC"/>
              </a:rPr>
              <a:t>gallie</a:t>
            </a:r>
            <a:endParaRPr sz="2800" b="1" dirty="0">
              <a:latin typeface="Amatic SC"/>
              <a:ea typeface="Amatic SC"/>
              <a:cs typeface="Amatic SC"/>
              <a:sym typeface="Amatic SC"/>
            </a:endParaRPr>
          </a:p>
          <a:p>
            <a:pPr marL="457200" lvl="0" indent="-406400" algn="l" rtl="0">
              <a:lnSpc>
                <a:spcPct val="90000"/>
              </a:lnSpc>
              <a:spcBef>
                <a:spcPts val="0"/>
              </a:spcBef>
              <a:spcAft>
                <a:spcPts val="0"/>
              </a:spcAft>
              <a:buSzPts val="2800"/>
              <a:buFont typeface="Amatic SC"/>
              <a:buChar char="➔"/>
            </a:pPr>
            <a:r>
              <a:rPr lang="en-US" sz="2800" b="1" dirty="0">
                <a:latin typeface="Amatic SC"/>
                <a:ea typeface="Amatic SC"/>
                <a:cs typeface="Amatic SC"/>
                <a:sym typeface="Amatic SC"/>
              </a:rPr>
              <a:t>attending new classrooms with reception staff</a:t>
            </a:r>
            <a:endParaRPr sz="2800" b="1" dirty="0">
              <a:latin typeface="Amatic SC"/>
              <a:ea typeface="Amatic SC"/>
              <a:cs typeface="Amatic SC"/>
              <a:sym typeface="Amatic SC"/>
            </a:endParaRPr>
          </a:p>
          <a:p>
            <a:pPr marL="0" marR="0" lvl="0" indent="0" algn="l" rtl="0">
              <a:lnSpc>
                <a:spcPct val="90000"/>
              </a:lnSpc>
              <a:spcBef>
                <a:spcPts val="480"/>
              </a:spcBef>
              <a:spcAft>
                <a:spcPts val="0"/>
              </a:spcAft>
              <a:buClr>
                <a:schemeClr val="dk1"/>
              </a:buClr>
              <a:buSzPts val="2400"/>
              <a:buFont typeface="Comic Sans MS"/>
              <a:buNone/>
            </a:pPr>
            <a:r>
              <a:rPr lang="en-US" sz="2800" b="1" i="0" u="none" dirty="0">
                <a:solidFill>
                  <a:schemeClr val="dk1"/>
                </a:solidFill>
                <a:latin typeface="Amatic SC"/>
                <a:ea typeface="Amatic SC"/>
                <a:cs typeface="Amatic SC"/>
                <a:sym typeface="Amatic SC"/>
              </a:rPr>
              <a:t>September…</a:t>
            </a:r>
            <a:endParaRPr sz="2800" b="1" i="0" u="none" dirty="0">
              <a:solidFill>
                <a:schemeClr val="dk1"/>
              </a:solidFill>
              <a:latin typeface="Amatic SC"/>
              <a:ea typeface="Amatic SC"/>
              <a:cs typeface="Amatic SC"/>
              <a:sym typeface="Amatic SC"/>
            </a:endParaRPr>
          </a:p>
          <a:p>
            <a:pPr marL="457200" lvl="0" indent="-406400" algn="l" rtl="0">
              <a:lnSpc>
                <a:spcPct val="90000"/>
              </a:lnSpc>
              <a:spcBef>
                <a:spcPts val="480"/>
              </a:spcBef>
              <a:spcAft>
                <a:spcPts val="0"/>
              </a:spcAft>
              <a:buSzPts val="2800"/>
              <a:buFont typeface="Amatic SC"/>
              <a:buChar char="➔"/>
            </a:pPr>
            <a:r>
              <a:rPr lang="en-US" sz="2800" b="1" dirty="0">
                <a:latin typeface="Amatic SC"/>
                <a:ea typeface="Amatic SC"/>
                <a:cs typeface="Amatic SC"/>
                <a:sym typeface="Amatic SC"/>
              </a:rPr>
              <a:t>Children from Gwladys Street nursery attend the same hours as nursery for the first week.</a:t>
            </a:r>
            <a:endParaRPr sz="2800" b="1" dirty="0">
              <a:latin typeface="Amatic SC"/>
              <a:ea typeface="Amatic SC"/>
              <a:cs typeface="Amatic SC"/>
              <a:sym typeface="Amatic SC"/>
            </a:endParaRPr>
          </a:p>
          <a:p>
            <a:pPr marL="457200" lvl="0" indent="-406400" algn="l" rtl="0">
              <a:lnSpc>
                <a:spcPct val="90000"/>
              </a:lnSpc>
              <a:spcBef>
                <a:spcPts val="0"/>
              </a:spcBef>
              <a:spcAft>
                <a:spcPts val="0"/>
              </a:spcAft>
              <a:buSzPts val="2800"/>
              <a:buFont typeface="Amatic SC"/>
              <a:buChar char="➔"/>
            </a:pPr>
            <a:r>
              <a:rPr lang="en-US" sz="2800" b="1" dirty="0">
                <a:latin typeface="Amatic SC"/>
                <a:ea typeface="Amatic SC"/>
                <a:cs typeface="Amatic SC"/>
                <a:sym typeface="Amatic SC"/>
              </a:rPr>
              <a:t>children new to </a:t>
            </a:r>
            <a:r>
              <a:rPr lang="en-US" sz="2800" b="1" dirty="0" err="1">
                <a:latin typeface="Amatic SC"/>
                <a:ea typeface="Amatic SC"/>
                <a:cs typeface="Amatic SC"/>
                <a:sym typeface="Amatic SC"/>
              </a:rPr>
              <a:t>gwladys</a:t>
            </a:r>
            <a:r>
              <a:rPr lang="en-US" sz="2800" b="1" dirty="0">
                <a:latin typeface="Amatic SC"/>
                <a:ea typeface="Amatic SC"/>
                <a:cs typeface="Amatic SC"/>
                <a:sym typeface="Amatic SC"/>
              </a:rPr>
              <a:t> street will attend from 8.50-12.00 for the first week or 12.30-3.30pm</a:t>
            </a:r>
            <a:endParaRPr sz="2800" b="1" dirty="0">
              <a:latin typeface="Amatic SC"/>
              <a:ea typeface="Amatic SC"/>
              <a:cs typeface="Amatic SC"/>
              <a:sym typeface="Amatic SC"/>
            </a:endParaRPr>
          </a:p>
          <a:p>
            <a:pPr marL="0" marR="0" lvl="0" indent="0" algn="l" rtl="0">
              <a:lnSpc>
                <a:spcPct val="90000"/>
              </a:lnSpc>
              <a:spcBef>
                <a:spcPts val="480"/>
              </a:spcBef>
              <a:spcAft>
                <a:spcPts val="0"/>
              </a:spcAft>
              <a:buClr>
                <a:schemeClr val="dk1"/>
              </a:buClr>
              <a:buSzPts val="2800"/>
              <a:buFont typeface="Amatic SC"/>
              <a:buNone/>
            </a:pPr>
            <a:endParaRPr sz="3600" dirty="0">
              <a:latin typeface="Amatic SC"/>
              <a:ea typeface="Amatic SC"/>
              <a:cs typeface="Amatic SC"/>
              <a:sym typeface="Amatic SC"/>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1000"/>
                                        <p:tgtEl>
                                          <p:spTgt spid="1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8"/>
                                        </p:tgtEl>
                                        <p:attrNameLst>
                                          <p:attrName>style.visibility</p:attrName>
                                        </p:attrNameLst>
                                      </p:cBhvr>
                                      <p:to>
                                        <p:strVal val="visible"/>
                                      </p:to>
                                    </p:set>
                                    <p:animEffect transition="in" filter="fade">
                                      <p:cBhvr>
                                        <p:cTn id="12" dur="1000"/>
                                        <p:tgtEl>
                                          <p:spTgt spid="17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8">
                                            <p:txEl>
                                              <p:pRg st="0" end="0"/>
                                            </p:txEl>
                                          </p:spTgt>
                                        </p:tgtEl>
                                        <p:attrNameLst>
                                          <p:attrName>style.visibility</p:attrName>
                                        </p:attrNameLst>
                                      </p:cBhvr>
                                      <p:to>
                                        <p:strVal val="visible"/>
                                      </p:to>
                                    </p:set>
                                    <p:animEffect transition="in" filter="fade">
                                      <p:cBhvr>
                                        <p:cTn id="17" dur="1000"/>
                                        <p:tgtEl>
                                          <p:spTgt spid="17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8">
                                            <p:txEl>
                                              <p:pRg st="1" end="1"/>
                                            </p:txEl>
                                          </p:spTgt>
                                        </p:tgtEl>
                                        <p:attrNameLst>
                                          <p:attrName>style.visibility</p:attrName>
                                        </p:attrNameLst>
                                      </p:cBhvr>
                                      <p:to>
                                        <p:strVal val="visible"/>
                                      </p:to>
                                    </p:set>
                                    <p:animEffect transition="in" filter="fade">
                                      <p:cBhvr>
                                        <p:cTn id="22" dur="1000"/>
                                        <p:tgtEl>
                                          <p:spTgt spid="17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8">
                                            <p:txEl>
                                              <p:pRg st="2" end="2"/>
                                            </p:txEl>
                                          </p:spTgt>
                                        </p:tgtEl>
                                        <p:attrNameLst>
                                          <p:attrName>style.visibility</p:attrName>
                                        </p:attrNameLst>
                                      </p:cBhvr>
                                      <p:to>
                                        <p:strVal val="visible"/>
                                      </p:to>
                                    </p:set>
                                    <p:animEffect transition="in" filter="fade">
                                      <p:cBhvr>
                                        <p:cTn id="27" dur="1000"/>
                                        <p:tgtEl>
                                          <p:spTgt spid="17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8">
                                            <p:txEl>
                                              <p:pRg st="3" end="3"/>
                                            </p:txEl>
                                          </p:spTgt>
                                        </p:tgtEl>
                                        <p:attrNameLst>
                                          <p:attrName>style.visibility</p:attrName>
                                        </p:attrNameLst>
                                      </p:cBhvr>
                                      <p:to>
                                        <p:strVal val="visible"/>
                                      </p:to>
                                    </p:set>
                                    <p:animEffect transition="in" filter="fade">
                                      <p:cBhvr>
                                        <p:cTn id="32" dur="1000"/>
                                        <p:tgtEl>
                                          <p:spTgt spid="17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8">
                                            <p:txEl>
                                              <p:pRg st="5" end="5"/>
                                            </p:txEl>
                                          </p:spTgt>
                                        </p:tgtEl>
                                        <p:attrNameLst>
                                          <p:attrName>style.visibility</p:attrName>
                                        </p:attrNameLst>
                                      </p:cBhvr>
                                      <p:to>
                                        <p:strVal val="visible"/>
                                      </p:to>
                                    </p:set>
                                    <p:animEffect transition="in" filter="fade">
                                      <p:cBhvr>
                                        <p:cTn id="37" dur="1000"/>
                                        <p:tgtEl>
                                          <p:spTgt spid="17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8">
                                            <p:txEl>
                                              <p:pRg st="6" end="6"/>
                                            </p:txEl>
                                          </p:spTgt>
                                        </p:tgtEl>
                                        <p:attrNameLst>
                                          <p:attrName>style.visibility</p:attrName>
                                        </p:attrNameLst>
                                      </p:cBhvr>
                                      <p:to>
                                        <p:strVal val="visible"/>
                                      </p:to>
                                    </p:set>
                                    <p:animEffect transition="in" filter="fade">
                                      <p:cBhvr>
                                        <p:cTn id="42" dur="1000"/>
                                        <p:tgtEl>
                                          <p:spTgt spid="17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8">
                                            <p:txEl>
                                              <p:pRg st="7" end="7"/>
                                            </p:txEl>
                                          </p:spTgt>
                                        </p:tgtEl>
                                        <p:attrNameLst>
                                          <p:attrName>style.visibility</p:attrName>
                                        </p:attrNameLst>
                                      </p:cBhvr>
                                      <p:to>
                                        <p:strVal val="visible"/>
                                      </p:to>
                                    </p:set>
                                    <p:animEffect transition="in" filter="fade">
                                      <p:cBhvr>
                                        <p:cTn id="47" dur="1000"/>
                                        <p:tgtEl>
                                          <p:spTgt spid="178">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8">
                                            <p:txEl>
                                              <p:pRg st="8" end="8"/>
                                            </p:txEl>
                                          </p:spTgt>
                                        </p:tgtEl>
                                        <p:attrNameLst>
                                          <p:attrName>style.visibility</p:attrName>
                                        </p:attrNameLst>
                                      </p:cBhvr>
                                      <p:to>
                                        <p:strVal val="visible"/>
                                      </p:to>
                                    </p:set>
                                    <p:animEffect transition="in" filter="fade">
                                      <p:cBhvr>
                                        <p:cTn id="52" dur="1000"/>
                                        <p:tgtEl>
                                          <p:spTgt spid="178">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78">
                                            <p:txEl>
                                              <p:pRg st="9" end="9"/>
                                            </p:txEl>
                                          </p:spTgt>
                                        </p:tgtEl>
                                        <p:attrNameLst>
                                          <p:attrName>style.visibility</p:attrName>
                                        </p:attrNameLst>
                                      </p:cBhvr>
                                      <p:to>
                                        <p:strVal val="visible"/>
                                      </p:to>
                                    </p:set>
                                    <p:animEffect transition="in" filter="fade">
                                      <p:cBhvr>
                                        <p:cTn id="57" dur="1000"/>
                                        <p:tgtEl>
                                          <p:spTgt spid="178">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78">
                                            <p:txEl>
                                              <p:pRg st="10" end="10"/>
                                            </p:txEl>
                                          </p:spTgt>
                                        </p:tgtEl>
                                        <p:attrNameLst>
                                          <p:attrName>style.visibility</p:attrName>
                                        </p:attrNameLst>
                                      </p:cBhvr>
                                      <p:to>
                                        <p:strVal val="visible"/>
                                      </p:to>
                                    </p:set>
                                    <p:animEffect transition="in" filter="fade">
                                      <p:cBhvr>
                                        <p:cTn id="62" dur="1000"/>
                                        <p:tgtEl>
                                          <p:spTgt spid="17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C000"/>
              </a:buClr>
              <a:buSzPts val="4400"/>
              <a:buFont typeface="Comic Sans MS"/>
              <a:buNone/>
            </a:pPr>
            <a:r>
              <a:rPr lang="en-US" sz="4700" b="1" i="0" u="none">
                <a:solidFill>
                  <a:srgbClr val="0070C0"/>
                </a:solidFill>
                <a:latin typeface="Amatic SC"/>
                <a:ea typeface="Amatic SC"/>
                <a:cs typeface="Amatic SC"/>
                <a:sym typeface="Amatic SC"/>
              </a:rPr>
              <a:t>EYFS Values and Vision</a:t>
            </a:r>
            <a:endParaRPr sz="4700" b="1">
              <a:solidFill>
                <a:srgbClr val="0070C0"/>
              </a:solidFill>
              <a:latin typeface="Amatic SC"/>
              <a:ea typeface="Amatic SC"/>
              <a:cs typeface="Amatic SC"/>
              <a:sym typeface="Amatic SC"/>
            </a:endParaRPr>
          </a:p>
        </p:txBody>
      </p:sp>
      <p:sp>
        <p:nvSpPr>
          <p:cNvPr id="184" name="Google Shape;184;p4"/>
          <p:cNvSpPr txBox="1">
            <a:spLocks noGrp="1"/>
          </p:cNvSpPr>
          <p:nvPr>
            <p:ph type="body" idx="1"/>
          </p:nvPr>
        </p:nvSpPr>
        <p:spPr>
          <a:xfrm>
            <a:off x="590843" y="1257265"/>
            <a:ext cx="8229600" cy="780538"/>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500"/>
              <a:buChar char="•"/>
            </a:pPr>
            <a:r>
              <a:rPr lang="en-US" sz="2500" b="1">
                <a:latin typeface="Amatic SC"/>
                <a:ea typeface="Amatic SC"/>
                <a:cs typeface="Amatic SC"/>
                <a:sym typeface="Amatic SC"/>
              </a:rPr>
              <a:t>S</a:t>
            </a:r>
            <a:r>
              <a:rPr lang="en-US" sz="2500" b="1" u="none" strike="noStrike" cap="none">
                <a:solidFill>
                  <a:schemeClr val="dk1"/>
                </a:solidFill>
                <a:latin typeface="Amatic SC"/>
                <a:ea typeface="Amatic SC"/>
                <a:cs typeface="Amatic SC"/>
                <a:sym typeface="Amatic SC"/>
              </a:rPr>
              <a:t>timulating learning opportunities both indoors and outdoors through our enabling environment.</a:t>
            </a:r>
            <a:endParaRPr sz="2500" b="1" u="none" strike="noStrike" cap="none">
              <a:solidFill>
                <a:schemeClr val="dk1"/>
              </a:solidFill>
              <a:latin typeface="Amatic SC"/>
              <a:ea typeface="Amatic SC"/>
              <a:cs typeface="Amatic SC"/>
              <a:sym typeface="Amatic SC"/>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Comic Sans MS"/>
              <a:ea typeface="Comic Sans MS"/>
              <a:cs typeface="Comic Sans MS"/>
              <a:sym typeface="Comic Sans MS"/>
            </a:endParaRPr>
          </a:p>
        </p:txBody>
      </p:sp>
      <p:sp>
        <p:nvSpPr>
          <p:cNvPr id="185" name="Google Shape;185;p4"/>
          <p:cNvSpPr txBox="1"/>
          <p:nvPr/>
        </p:nvSpPr>
        <p:spPr>
          <a:xfrm>
            <a:off x="590843" y="2068675"/>
            <a:ext cx="7821600" cy="6927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500"/>
              <a:buFont typeface="Arial"/>
              <a:buChar char="•"/>
            </a:pPr>
            <a:r>
              <a:rPr lang="en-US" sz="2500" b="1" i="0" u="none" strike="noStrike" cap="none">
                <a:solidFill>
                  <a:srgbClr val="000000"/>
                </a:solidFill>
                <a:latin typeface="Amatic SC"/>
                <a:ea typeface="Amatic SC"/>
                <a:cs typeface="Amatic SC"/>
                <a:sym typeface="Amatic SC"/>
              </a:rPr>
              <a:t>H</a:t>
            </a:r>
            <a:r>
              <a:rPr lang="en-US" sz="2500" b="1" i="0" u="none" strike="noStrike" cap="none">
                <a:solidFill>
                  <a:schemeClr val="dk1"/>
                </a:solidFill>
                <a:latin typeface="Amatic SC"/>
                <a:ea typeface="Amatic SC"/>
                <a:cs typeface="Amatic SC"/>
                <a:sym typeface="Amatic SC"/>
              </a:rPr>
              <a:t>igh quality interactions through excellent practice and provision.</a:t>
            </a:r>
            <a:endParaRPr sz="2500" b="1" i="0" u="none" strike="noStrike" cap="none">
              <a:solidFill>
                <a:schemeClr val="dk1"/>
              </a:solidFill>
              <a:latin typeface="Amatic SC"/>
              <a:ea typeface="Amatic SC"/>
              <a:cs typeface="Amatic SC"/>
              <a:sym typeface="Amatic SC"/>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4"/>
          <p:cNvSpPr txBox="1"/>
          <p:nvPr/>
        </p:nvSpPr>
        <p:spPr>
          <a:xfrm>
            <a:off x="590851" y="2563619"/>
            <a:ext cx="7287000" cy="8619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500"/>
              <a:buFont typeface="Arial"/>
              <a:buChar char="•"/>
            </a:pPr>
            <a:r>
              <a:rPr lang="en-US" sz="2500" b="1" i="0" u="none" strike="noStrike" cap="none">
                <a:solidFill>
                  <a:srgbClr val="000000"/>
                </a:solidFill>
                <a:latin typeface="Amatic SC"/>
                <a:ea typeface="Amatic SC"/>
                <a:cs typeface="Amatic SC"/>
                <a:sym typeface="Amatic SC"/>
              </a:rPr>
              <a:t>S</a:t>
            </a:r>
            <a:r>
              <a:rPr lang="en-US" sz="2500" b="1" i="0" u="none" strike="noStrike" cap="none">
                <a:solidFill>
                  <a:schemeClr val="dk1"/>
                </a:solidFill>
                <a:latin typeface="Amatic SC"/>
                <a:ea typeface="Amatic SC"/>
                <a:cs typeface="Amatic SC"/>
                <a:sym typeface="Amatic SC"/>
              </a:rPr>
              <a:t>upport parents with information to support learning at home through stay and play sessions, parents evening and weekly updates.</a:t>
            </a:r>
            <a:endParaRPr sz="2500" b="1" i="0" u="none" strike="noStrike" cap="none">
              <a:solidFill>
                <a:schemeClr val="dk1"/>
              </a:solidFill>
              <a:latin typeface="Amatic SC"/>
              <a:ea typeface="Amatic SC"/>
              <a:cs typeface="Amatic SC"/>
              <a:sym typeface="Amatic SC"/>
            </a:endParaRPr>
          </a:p>
        </p:txBody>
      </p:sp>
      <p:sp>
        <p:nvSpPr>
          <p:cNvPr id="187" name="Google Shape;187;p4"/>
          <p:cNvSpPr txBox="1"/>
          <p:nvPr/>
        </p:nvSpPr>
        <p:spPr>
          <a:xfrm>
            <a:off x="597868" y="3428999"/>
            <a:ext cx="6935400" cy="6927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500"/>
              <a:buFont typeface="Arial"/>
              <a:buChar char="•"/>
            </a:pPr>
            <a:r>
              <a:rPr lang="en-US" sz="2500" b="1" i="0" u="none" strike="noStrike" cap="none">
                <a:solidFill>
                  <a:srgbClr val="000000"/>
                </a:solidFill>
                <a:latin typeface="Amatic SC"/>
                <a:ea typeface="Amatic SC"/>
                <a:cs typeface="Amatic SC"/>
                <a:sym typeface="Amatic SC"/>
              </a:rPr>
              <a:t>E</a:t>
            </a:r>
            <a:r>
              <a:rPr lang="en-US" sz="2500" b="1" i="0" u="none" strike="noStrike" cap="none">
                <a:solidFill>
                  <a:schemeClr val="dk1"/>
                </a:solidFill>
                <a:latin typeface="Amatic SC"/>
                <a:ea typeface="Amatic SC"/>
                <a:cs typeface="Amatic SC"/>
                <a:sym typeface="Amatic SC"/>
              </a:rPr>
              <a:t>very child feels valued as an individual.</a:t>
            </a:r>
            <a:endParaRPr sz="2500" b="1" i="0" u="none" strike="noStrike" cap="none">
              <a:solidFill>
                <a:schemeClr val="dk1"/>
              </a:solidFill>
              <a:latin typeface="Amatic SC"/>
              <a:ea typeface="Amatic SC"/>
              <a:cs typeface="Amatic SC"/>
              <a:sym typeface="Amatic SC"/>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4"/>
          <p:cNvSpPr txBox="1"/>
          <p:nvPr/>
        </p:nvSpPr>
        <p:spPr>
          <a:xfrm>
            <a:off x="467693" y="3955182"/>
            <a:ext cx="7533300" cy="8619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500"/>
              <a:buFont typeface="Arial"/>
              <a:buChar char="•"/>
            </a:pPr>
            <a:r>
              <a:rPr lang="en-US" sz="2500" b="1" i="0" u="none" strike="noStrike" cap="none">
                <a:solidFill>
                  <a:srgbClr val="000000"/>
                </a:solidFill>
                <a:latin typeface="Amatic SC"/>
                <a:ea typeface="Amatic SC"/>
                <a:cs typeface="Amatic SC"/>
                <a:sym typeface="Amatic SC"/>
              </a:rPr>
              <a:t>S</a:t>
            </a:r>
            <a:r>
              <a:rPr lang="en-US" sz="2500" b="1" i="0" u="none" strike="noStrike" cap="none">
                <a:solidFill>
                  <a:schemeClr val="dk1"/>
                </a:solidFill>
                <a:latin typeface="Amatic SC"/>
                <a:ea typeface="Amatic SC"/>
                <a:cs typeface="Amatic SC"/>
                <a:sym typeface="Amatic SC"/>
              </a:rPr>
              <a:t>upport the wellbeing of our children and enable them to become confident, resilient and independent learners.</a:t>
            </a:r>
            <a:endParaRPr sz="2500" b="1" i="0" u="none" strike="noStrike" cap="none">
              <a:solidFill>
                <a:schemeClr val="dk1"/>
              </a:solidFill>
              <a:latin typeface="Amatic SC"/>
              <a:ea typeface="Amatic SC"/>
              <a:cs typeface="Amatic SC"/>
              <a:sym typeface="Amatic SC"/>
            </a:endParaRPr>
          </a:p>
        </p:txBody>
      </p:sp>
      <p:sp>
        <p:nvSpPr>
          <p:cNvPr id="189" name="Google Shape;189;p4"/>
          <p:cNvSpPr txBox="1"/>
          <p:nvPr/>
        </p:nvSpPr>
        <p:spPr>
          <a:xfrm>
            <a:off x="597876" y="4817067"/>
            <a:ext cx="6035100" cy="10773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500"/>
              <a:buFont typeface="Arial"/>
              <a:buChar char="•"/>
            </a:pPr>
            <a:r>
              <a:rPr lang="en-US" sz="2500" b="1" i="0" u="none" strike="noStrike" cap="none" dirty="0">
                <a:solidFill>
                  <a:srgbClr val="000000"/>
                </a:solidFill>
                <a:latin typeface="Amatic SC"/>
                <a:ea typeface="Amatic SC"/>
                <a:cs typeface="Amatic SC"/>
                <a:sym typeface="Amatic SC"/>
              </a:rPr>
              <a:t>F</a:t>
            </a:r>
            <a:r>
              <a:rPr lang="en-US" sz="2500" b="1" i="0" u="none" strike="noStrike" cap="none" dirty="0">
                <a:solidFill>
                  <a:schemeClr val="dk1"/>
                </a:solidFill>
                <a:latin typeface="Amatic SC"/>
                <a:ea typeface="Amatic SC"/>
                <a:cs typeface="Amatic SC"/>
                <a:sym typeface="Amatic SC"/>
              </a:rPr>
              <a:t>oster a life time love of learning through and inclusive and </a:t>
            </a:r>
            <a:r>
              <a:rPr lang="en-US" sz="2500" b="1" i="0" u="none" strike="noStrike" cap="none" dirty="0" err="1">
                <a:solidFill>
                  <a:schemeClr val="dk1"/>
                </a:solidFill>
                <a:latin typeface="Amatic SC"/>
                <a:ea typeface="Amatic SC"/>
                <a:cs typeface="Amatic SC"/>
                <a:sym typeface="Amatic SC"/>
              </a:rPr>
              <a:t>personalised</a:t>
            </a:r>
            <a:r>
              <a:rPr lang="en-US" sz="2500" b="1" i="0" u="none" strike="noStrike" cap="none" dirty="0">
                <a:solidFill>
                  <a:schemeClr val="dk1"/>
                </a:solidFill>
                <a:latin typeface="Amatic SC"/>
                <a:ea typeface="Amatic SC"/>
                <a:cs typeface="Amatic SC"/>
                <a:sym typeface="Amatic SC"/>
              </a:rPr>
              <a:t> curriculum</a:t>
            </a:r>
            <a:endParaRPr sz="2500" b="1" i="0" u="none" strike="noStrike" cap="none" dirty="0">
              <a:solidFill>
                <a:schemeClr val="dk1"/>
              </a:solidFill>
              <a:latin typeface="Amatic SC"/>
              <a:ea typeface="Amatic SC"/>
              <a:cs typeface="Amatic SC"/>
              <a:sym typeface="Amatic SC"/>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
                                            <p:txEl>
                                              <p:pRg st="0" end="0"/>
                                            </p:txEl>
                                          </p:spTgt>
                                        </p:tgtEl>
                                        <p:attrNameLst>
                                          <p:attrName>style.visibility</p:attrName>
                                        </p:attrNameLst>
                                      </p:cBhvr>
                                      <p:to>
                                        <p:strVal val="visible"/>
                                      </p:to>
                                    </p:set>
                                    <p:animEffect transition="in" filter="fade">
                                      <p:cBhvr>
                                        <p:cTn id="7" dur="500"/>
                                        <p:tgtEl>
                                          <p:spTgt spid="1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
                                            <p:txEl>
                                              <p:pRg st="1" end="1"/>
                                            </p:txEl>
                                          </p:spTgt>
                                        </p:tgtEl>
                                        <p:attrNameLst>
                                          <p:attrName>style.visibility</p:attrName>
                                        </p:attrNameLst>
                                      </p:cBhvr>
                                      <p:to>
                                        <p:strVal val="visible"/>
                                      </p:to>
                                    </p:set>
                                    <p:animEffect transition="in" filter="fade">
                                      <p:cBhvr>
                                        <p:cTn id="12" dur="500"/>
                                        <p:tgtEl>
                                          <p:spTgt spid="1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5"/>
                                        </p:tgtEl>
                                        <p:attrNameLst>
                                          <p:attrName>style.visibility</p:attrName>
                                        </p:attrNameLst>
                                      </p:cBhvr>
                                      <p:to>
                                        <p:strVal val="visible"/>
                                      </p:to>
                                    </p:set>
                                    <p:animEffect transition="in" filter="fade">
                                      <p:cBhvr>
                                        <p:cTn id="17" dur="500"/>
                                        <p:tgtEl>
                                          <p:spTgt spid="18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6"/>
                                        </p:tgtEl>
                                        <p:attrNameLst>
                                          <p:attrName>style.visibility</p:attrName>
                                        </p:attrNameLst>
                                      </p:cBhvr>
                                      <p:to>
                                        <p:strVal val="visible"/>
                                      </p:to>
                                    </p:set>
                                    <p:animEffect transition="in" filter="fade">
                                      <p:cBhvr>
                                        <p:cTn id="22" dur="500"/>
                                        <p:tgtEl>
                                          <p:spTgt spid="18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7"/>
                                        </p:tgtEl>
                                        <p:attrNameLst>
                                          <p:attrName>style.visibility</p:attrName>
                                        </p:attrNameLst>
                                      </p:cBhvr>
                                      <p:to>
                                        <p:strVal val="visible"/>
                                      </p:to>
                                    </p:set>
                                    <p:animEffect transition="in" filter="fade">
                                      <p:cBhvr>
                                        <p:cTn id="27" dur="500"/>
                                        <p:tgtEl>
                                          <p:spTgt spid="18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8"/>
                                        </p:tgtEl>
                                        <p:attrNameLst>
                                          <p:attrName>style.visibility</p:attrName>
                                        </p:attrNameLst>
                                      </p:cBhvr>
                                      <p:to>
                                        <p:strVal val="visible"/>
                                      </p:to>
                                    </p:set>
                                    <p:animEffect transition="in" filter="fade">
                                      <p:cBhvr>
                                        <p:cTn id="32" dur="500"/>
                                        <p:tgtEl>
                                          <p:spTgt spid="18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9"/>
                                        </p:tgtEl>
                                        <p:attrNameLst>
                                          <p:attrName>style.visibility</p:attrName>
                                        </p:attrNameLst>
                                      </p:cBhvr>
                                      <p:to>
                                        <p:strVal val="visible"/>
                                      </p:to>
                                    </p:set>
                                    <p:animEffect transition="in" filter="fade">
                                      <p:cBhvr>
                                        <p:cTn id="37" dur="5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5"/>
          <p:cNvSpPr txBox="1">
            <a:spLocks noGrp="1"/>
          </p:cNvSpPr>
          <p:nvPr>
            <p:ph type="title"/>
          </p:nvPr>
        </p:nvSpPr>
        <p:spPr>
          <a:xfrm>
            <a:off x="457200" y="277812"/>
            <a:ext cx="8229600" cy="9191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C000"/>
              </a:buClr>
              <a:buSzPts val="4400"/>
              <a:buFont typeface="Comic Sans MS"/>
              <a:buNone/>
            </a:pPr>
            <a:r>
              <a:rPr lang="en-US" sz="4400" b="1" i="0" u="sng">
                <a:solidFill>
                  <a:srgbClr val="0070C0"/>
                </a:solidFill>
                <a:latin typeface="Amatic SC"/>
                <a:ea typeface="Amatic SC"/>
                <a:cs typeface="Amatic SC"/>
                <a:sym typeface="Amatic SC"/>
              </a:rPr>
              <a:t>Early Years Foundation Stage Curriculum</a:t>
            </a:r>
            <a:endParaRPr>
              <a:solidFill>
                <a:srgbClr val="0070C0"/>
              </a:solidFill>
              <a:latin typeface="Amatic SC"/>
              <a:ea typeface="Amatic SC"/>
              <a:cs typeface="Amatic SC"/>
              <a:sym typeface="Amatic SC"/>
            </a:endParaRPr>
          </a:p>
        </p:txBody>
      </p:sp>
      <p:sp>
        <p:nvSpPr>
          <p:cNvPr id="196" name="Google Shape;196;p5"/>
          <p:cNvSpPr txBox="1">
            <a:spLocks noGrp="1"/>
          </p:cNvSpPr>
          <p:nvPr>
            <p:ph type="body" idx="1"/>
          </p:nvPr>
        </p:nvSpPr>
        <p:spPr>
          <a:xfrm>
            <a:off x="190500" y="949374"/>
            <a:ext cx="8496300" cy="5809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60"/>
              </a:spcBef>
              <a:spcAft>
                <a:spcPts val="0"/>
              </a:spcAft>
              <a:buSzPts val="2800"/>
              <a:buNone/>
            </a:pPr>
            <a:endParaRPr sz="2800"/>
          </a:p>
          <a:p>
            <a:pPr marL="0" lvl="0" indent="0" algn="l" rtl="0">
              <a:lnSpc>
                <a:spcPct val="100000"/>
              </a:lnSpc>
              <a:spcBef>
                <a:spcPts val="560"/>
              </a:spcBef>
              <a:spcAft>
                <a:spcPts val="0"/>
              </a:spcAft>
              <a:buSzPts val="2800"/>
              <a:buNone/>
            </a:pPr>
            <a:r>
              <a:rPr lang="en-US">
                <a:latin typeface="Amatic SC"/>
                <a:ea typeface="Amatic SC"/>
                <a:cs typeface="Amatic SC"/>
                <a:sym typeface="Amatic SC"/>
              </a:rPr>
              <a:t>The </a:t>
            </a:r>
            <a:r>
              <a:rPr lang="en-US">
                <a:solidFill>
                  <a:srgbClr val="FFC000"/>
                </a:solidFill>
                <a:latin typeface="Amatic SC"/>
                <a:ea typeface="Amatic SC"/>
                <a:cs typeface="Amatic SC"/>
                <a:sym typeface="Amatic SC"/>
              </a:rPr>
              <a:t>Prime Areas: </a:t>
            </a:r>
            <a:endParaRPr sz="3600">
              <a:latin typeface="Amatic SC"/>
              <a:ea typeface="Amatic SC"/>
              <a:cs typeface="Amatic SC"/>
              <a:sym typeface="Amatic SC"/>
            </a:endParaRPr>
          </a:p>
          <a:p>
            <a:pPr marL="0" lvl="0" indent="0" algn="l" rtl="0">
              <a:lnSpc>
                <a:spcPct val="100000"/>
              </a:lnSpc>
              <a:spcBef>
                <a:spcPts val="560"/>
              </a:spcBef>
              <a:spcAft>
                <a:spcPts val="0"/>
              </a:spcAft>
              <a:buSzPts val="2800"/>
              <a:buNone/>
            </a:pPr>
            <a:r>
              <a:rPr lang="en-US">
                <a:latin typeface="Amatic SC"/>
                <a:ea typeface="Amatic SC"/>
                <a:cs typeface="Amatic SC"/>
                <a:sym typeface="Amatic SC"/>
              </a:rPr>
              <a:t>• Communication and Language </a:t>
            </a:r>
            <a:endParaRPr sz="3600">
              <a:latin typeface="Amatic SC"/>
              <a:ea typeface="Amatic SC"/>
              <a:cs typeface="Amatic SC"/>
              <a:sym typeface="Amatic SC"/>
            </a:endParaRPr>
          </a:p>
          <a:p>
            <a:pPr marL="0" lvl="0" indent="0" algn="l" rtl="0">
              <a:lnSpc>
                <a:spcPct val="100000"/>
              </a:lnSpc>
              <a:spcBef>
                <a:spcPts val="560"/>
              </a:spcBef>
              <a:spcAft>
                <a:spcPts val="0"/>
              </a:spcAft>
              <a:buSzPts val="2800"/>
              <a:buNone/>
            </a:pPr>
            <a:r>
              <a:rPr lang="en-US">
                <a:latin typeface="Amatic SC"/>
                <a:ea typeface="Amatic SC"/>
                <a:cs typeface="Amatic SC"/>
                <a:sym typeface="Amatic SC"/>
              </a:rPr>
              <a:t>• Physical Development </a:t>
            </a:r>
            <a:endParaRPr sz="3600">
              <a:latin typeface="Amatic SC"/>
              <a:ea typeface="Amatic SC"/>
              <a:cs typeface="Amatic SC"/>
              <a:sym typeface="Amatic SC"/>
            </a:endParaRPr>
          </a:p>
          <a:p>
            <a:pPr marL="0" lvl="0" indent="0" algn="l" rtl="0">
              <a:lnSpc>
                <a:spcPct val="100000"/>
              </a:lnSpc>
              <a:spcBef>
                <a:spcPts val="560"/>
              </a:spcBef>
              <a:spcAft>
                <a:spcPts val="0"/>
              </a:spcAft>
              <a:buSzPts val="2800"/>
              <a:buNone/>
            </a:pPr>
            <a:r>
              <a:rPr lang="en-US">
                <a:latin typeface="Amatic SC"/>
                <a:ea typeface="Amatic SC"/>
                <a:cs typeface="Amatic SC"/>
                <a:sym typeface="Amatic SC"/>
              </a:rPr>
              <a:t>• Personal, Social and Emotional Development</a:t>
            </a:r>
            <a:endParaRPr sz="3600">
              <a:latin typeface="Amatic SC"/>
              <a:ea typeface="Amatic SC"/>
              <a:cs typeface="Amatic SC"/>
              <a:sym typeface="Amatic SC"/>
            </a:endParaRPr>
          </a:p>
          <a:p>
            <a:pPr marL="0" lvl="0" indent="0" algn="l" rtl="0">
              <a:lnSpc>
                <a:spcPct val="100000"/>
              </a:lnSpc>
              <a:spcBef>
                <a:spcPts val="560"/>
              </a:spcBef>
              <a:spcAft>
                <a:spcPts val="0"/>
              </a:spcAft>
              <a:buSzPts val="2800"/>
              <a:buNone/>
            </a:pPr>
            <a:r>
              <a:rPr lang="en-US">
                <a:latin typeface="Amatic SC"/>
                <a:ea typeface="Amatic SC"/>
                <a:cs typeface="Amatic SC"/>
                <a:sym typeface="Amatic SC"/>
              </a:rPr>
              <a:t>The </a:t>
            </a:r>
            <a:r>
              <a:rPr lang="en-US">
                <a:solidFill>
                  <a:srgbClr val="FFC000"/>
                </a:solidFill>
                <a:latin typeface="Amatic SC"/>
                <a:ea typeface="Amatic SC"/>
                <a:cs typeface="Amatic SC"/>
                <a:sym typeface="Amatic SC"/>
              </a:rPr>
              <a:t>Specific Areas </a:t>
            </a:r>
            <a:r>
              <a:rPr lang="en-US">
                <a:latin typeface="Amatic SC"/>
                <a:ea typeface="Amatic SC"/>
                <a:cs typeface="Amatic SC"/>
                <a:sym typeface="Amatic SC"/>
              </a:rPr>
              <a:t>are: </a:t>
            </a:r>
            <a:endParaRPr sz="3600">
              <a:latin typeface="Amatic SC"/>
              <a:ea typeface="Amatic SC"/>
              <a:cs typeface="Amatic SC"/>
              <a:sym typeface="Amatic SC"/>
            </a:endParaRPr>
          </a:p>
          <a:p>
            <a:pPr marL="0" lvl="0" indent="0" algn="l" rtl="0">
              <a:lnSpc>
                <a:spcPct val="100000"/>
              </a:lnSpc>
              <a:spcBef>
                <a:spcPts val="560"/>
              </a:spcBef>
              <a:spcAft>
                <a:spcPts val="0"/>
              </a:spcAft>
              <a:buSzPts val="2800"/>
              <a:buNone/>
            </a:pPr>
            <a:r>
              <a:rPr lang="en-US">
                <a:latin typeface="Amatic SC"/>
                <a:ea typeface="Amatic SC"/>
                <a:cs typeface="Amatic SC"/>
                <a:sym typeface="Amatic SC"/>
              </a:rPr>
              <a:t>• Literacy </a:t>
            </a:r>
            <a:endParaRPr sz="3600">
              <a:latin typeface="Amatic SC"/>
              <a:ea typeface="Amatic SC"/>
              <a:cs typeface="Amatic SC"/>
              <a:sym typeface="Amatic SC"/>
            </a:endParaRPr>
          </a:p>
          <a:p>
            <a:pPr marL="0" lvl="0" indent="0" algn="l" rtl="0">
              <a:lnSpc>
                <a:spcPct val="100000"/>
              </a:lnSpc>
              <a:spcBef>
                <a:spcPts val="560"/>
              </a:spcBef>
              <a:spcAft>
                <a:spcPts val="0"/>
              </a:spcAft>
              <a:buSzPts val="2800"/>
              <a:buNone/>
            </a:pPr>
            <a:r>
              <a:rPr lang="en-US">
                <a:latin typeface="Amatic SC"/>
                <a:ea typeface="Amatic SC"/>
                <a:cs typeface="Amatic SC"/>
                <a:sym typeface="Amatic SC"/>
              </a:rPr>
              <a:t>• Mathematics </a:t>
            </a:r>
            <a:endParaRPr sz="3600">
              <a:latin typeface="Amatic SC"/>
              <a:ea typeface="Amatic SC"/>
              <a:cs typeface="Amatic SC"/>
              <a:sym typeface="Amatic SC"/>
            </a:endParaRPr>
          </a:p>
          <a:p>
            <a:pPr marL="0" lvl="0" indent="0" algn="l" rtl="0">
              <a:lnSpc>
                <a:spcPct val="100000"/>
              </a:lnSpc>
              <a:spcBef>
                <a:spcPts val="560"/>
              </a:spcBef>
              <a:spcAft>
                <a:spcPts val="0"/>
              </a:spcAft>
              <a:buSzPts val="2800"/>
              <a:buNone/>
            </a:pPr>
            <a:r>
              <a:rPr lang="en-US">
                <a:latin typeface="Amatic SC"/>
                <a:ea typeface="Amatic SC"/>
                <a:cs typeface="Amatic SC"/>
                <a:sym typeface="Amatic SC"/>
              </a:rPr>
              <a:t>• Understanding the World </a:t>
            </a:r>
            <a:endParaRPr sz="3600">
              <a:latin typeface="Amatic SC"/>
              <a:ea typeface="Amatic SC"/>
              <a:cs typeface="Amatic SC"/>
              <a:sym typeface="Amatic SC"/>
            </a:endParaRPr>
          </a:p>
          <a:p>
            <a:pPr marL="0" lvl="0" indent="0" algn="l" rtl="0">
              <a:lnSpc>
                <a:spcPct val="100000"/>
              </a:lnSpc>
              <a:spcBef>
                <a:spcPts val="560"/>
              </a:spcBef>
              <a:spcAft>
                <a:spcPts val="0"/>
              </a:spcAft>
              <a:buSzPts val="2800"/>
              <a:buNone/>
            </a:pPr>
            <a:r>
              <a:rPr lang="en-US">
                <a:latin typeface="Amatic SC"/>
                <a:ea typeface="Amatic SC"/>
                <a:cs typeface="Amatic SC"/>
                <a:sym typeface="Amatic SC"/>
              </a:rPr>
              <a:t>• Expressive Arts and Design</a:t>
            </a:r>
            <a:endParaRPr b="1">
              <a:latin typeface="Amatic SC"/>
              <a:ea typeface="Amatic SC"/>
              <a:cs typeface="Amatic SC"/>
              <a:sym typeface="Amatic SC"/>
            </a:endParaRPr>
          </a:p>
          <a:p>
            <a:pPr marL="342900" marR="0" lvl="0" indent="-165100" algn="l" rtl="0">
              <a:lnSpc>
                <a:spcPct val="100000"/>
              </a:lnSpc>
              <a:spcBef>
                <a:spcPts val="560"/>
              </a:spcBef>
              <a:spcAft>
                <a:spcPts val="0"/>
              </a:spcAft>
              <a:buClr>
                <a:schemeClr val="dk1"/>
              </a:buClr>
              <a:buSzPts val="2800"/>
              <a:buFont typeface="Arial"/>
              <a:buNone/>
            </a:pPr>
            <a:endParaRPr sz="2800" b="1" i="0" u="none">
              <a:solidFill>
                <a:schemeClr val="dk1"/>
              </a:solidFill>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6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1146</TotalTime>
  <Words>2437</Words>
  <Application>Microsoft Office PowerPoint</Application>
  <PresentationFormat>On-screen Show (4:3)</PresentationFormat>
  <Paragraphs>276</Paragraphs>
  <Slides>37</Slides>
  <Notes>36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37</vt:i4>
      </vt:variant>
    </vt:vector>
  </HeadingPairs>
  <TitlesOfParts>
    <vt:vector size="44" baseType="lpstr">
      <vt:lpstr>Comic Sans MS</vt:lpstr>
      <vt:lpstr>Arial</vt:lpstr>
      <vt:lpstr>Amatic SC</vt:lpstr>
      <vt:lpstr>Noto Sans Symbols</vt:lpstr>
      <vt:lpstr>Aptos</vt:lpstr>
      <vt:lpstr>Default Design</vt:lpstr>
      <vt:lpstr>1_Default Design</vt:lpstr>
      <vt:lpstr>Welcome to Gwladys Street Community Primary and Nursery School</vt:lpstr>
      <vt:lpstr>Our aims for today .. </vt:lpstr>
      <vt:lpstr>PowerPoint Presentation</vt:lpstr>
      <vt:lpstr>Key People – Leadership and Management</vt:lpstr>
      <vt:lpstr>Reception Staff</vt:lpstr>
      <vt:lpstr>Our Office Staff </vt:lpstr>
      <vt:lpstr>Induction Process</vt:lpstr>
      <vt:lpstr>EYFS Values and Vision</vt:lpstr>
      <vt:lpstr>Early Years Foundation Stage Curriculum</vt:lpstr>
      <vt:lpstr>Early Learning Goals</vt:lpstr>
      <vt:lpstr>Our expectations..</vt:lpstr>
      <vt:lpstr>Ways to support Reading, writing and storytelling</vt:lpstr>
      <vt:lpstr>Read, Write, Inc.</vt:lpstr>
      <vt:lpstr>Read, Write, Inc.</vt:lpstr>
      <vt:lpstr>Blending Sounds</vt:lpstr>
      <vt:lpstr>Home reading</vt:lpstr>
      <vt:lpstr>Home learning- When and What? </vt:lpstr>
      <vt:lpstr>What should my child be doing now and what can I do to support?</vt:lpstr>
      <vt:lpstr>What should my child be doing now to support Literacy and what can I do to support?</vt:lpstr>
      <vt:lpstr>What should my child be doing now to support Mathematics and what can I do to support?  </vt:lpstr>
      <vt:lpstr>Websites to support </vt:lpstr>
      <vt:lpstr>Early Years Pupil Premium  </vt:lpstr>
      <vt:lpstr>School Meals</vt:lpstr>
      <vt:lpstr>Absence</vt:lpstr>
      <vt:lpstr>Attendance</vt:lpstr>
      <vt:lpstr>Appointments</vt:lpstr>
      <vt:lpstr>Behaviour</vt:lpstr>
      <vt:lpstr>SECURITY / SAFEGUARDING</vt:lpstr>
      <vt:lpstr>School Uniform</vt:lpstr>
      <vt:lpstr>What might this mean for you? </vt:lpstr>
      <vt:lpstr>Breakfast Club</vt:lpstr>
      <vt:lpstr>Contact numbers</vt:lpstr>
      <vt:lpstr>Parent/ Carer Conduct</vt:lpstr>
      <vt:lpstr>PowerPoint Presentation</vt:lpstr>
      <vt:lpstr>PowerPoint Presentation</vt:lpstr>
      <vt:lpstr>PowerPoint Presentation</vt:lpstr>
      <vt:lpstr>  www.gwladysstreet.com Parents App  Instagram  Learning Journals  Thank you for choosing Gwladys Street.  We are sure that your children will go on to achieve their best, make friends, have fun and develop a life-long love of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Administrator</dc:creator>
  <cp:lastModifiedBy>Laura Hennessey</cp:lastModifiedBy>
  <cp:revision>2</cp:revision>
  <dcterms:created xsi:type="dcterms:W3CDTF">2010-07-02T12:41:42Z</dcterms:created>
  <dcterms:modified xsi:type="dcterms:W3CDTF">2026-06-27T09:18:32Z</dcterms:modified>
</cp:coreProperties>
</file>